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2" r:id="rId1"/>
  </p:sldMasterIdLst>
  <p:notesMasterIdLst>
    <p:notesMasterId r:id="rId21"/>
  </p:notesMasterIdLst>
  <p:handoutMasterIdLst>
    <p:handoutMasterId r:id="rId22"/>
  </p:handoutMasterIdLst>
  <p:sldIdLst>
    <p:sldId id="275" r:id="rId2"/>
    <p:sldId id="1557" r:id="rId3"/>
    <p:sldId id="1558" r:id="rId4"/>
    <p:sldId id="1570" r:id="rId5"/>
    <p:sldId id="1573" r:id="rId6"/>
    <p:sldId id="1574" r:id="rId7"/>
    <p:sldId id="1559" r:id="rId8"/>
    <p:sldId id="1555" r:id="rId9"/>
    <p:sldId id="1560" r:id="rId10"/>
    <p:sldId id="1348" r:id="rId11"/>
    <p:sldId id="1554" r:id="rId12"/>
    <p:sldId id="1561" r:id="rId13"/>
    <p:sldId id="1556" r:id="rId14"/>
    <p:sldId id="1563" r:id="rId15"/>
    <p:sldId id="1567" r:id="rId16"/>
    <p:sldId id="1568" r:id="rId17"/>
    <p:sldId id="1569" r:id="rId18"/>
    <p:sldId id="1486" r:id="rId19"/>
    <p:sldId id="1490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5454"/>
    <a:srgbClr val="3481DB"/>
    <a:srgbClr val="EC1502"/>
    <a:srgbClr val="FF01FF"/>
    <a:srgbClr val="00274C"/>
    <a:srgbClr val="003A70"/>
    <a:srgbClr val="FDB515"/>
    <a:srgbClr val="0072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1771"/>
    <p:restoredTop sz="78426"/>
  </p:normalViewPr>
  <p:slideViewPr>
    <p:cSldViewPr snapToGrid="0" snapToObjects="1">
      <p:cViewPr varScale="1">
        <p:scale>
          <a:sx n="91" d="100"/>
          <a:sy n="91" d="100"/>
        </p:scale>
        <p:origin x="200" y="520"/>
      </p:cViewPr>
      <p:guideLst/>
    </p:cSldViewPr>
  </p:slideViewPr>
  <p:notesTextViewPr>
    <p:cViewPr>
      <p:scale>
        <a:sx n="110" d="100"/>
        <a:sy n="110" d="100"/>
      </p:scale>
      <p:origin x="0" y="0"/>
    </p:cViewPr>
  </p:notesTextViewPr>
  <p:notesViewPr>
    <p:cSldViewPr snapToGrid="0" snapToObjects="1">
      <p:cViewPr varScale="1">
        <p:scale>
          <a:sx n="95" d="100"/>
          <a:sy n="95" d="100"/>
        </p:scale>
        <p:origin x="372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2535999999999993E-2"/>
          <c:y val="7.1575200000000005E-2"/>
          <c:w val="0.90246400000000004"/>
          <c:h val="0.8571490000000000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Food Satisfaction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Pt>
            <c:idx val="0"/>
            <c:invertIfNegative val="0"/>
            <c:bubble3D val="0"/>
            <c:spPr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3-287A-3849-A03C-3A10E182C4DC}"/>
              </c:ext>
            </c:extLst>
          </c:dPt>
          <c:dPt>
            <c:idx val="1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0-287A-3849-A03C-3A10E182C4DC}"/>
              </c:ext>
            </c:extLst>
          </c:dPt>
          <c:dPt>
            <c:idx val="2"/>
            <c:invertIfNegative val="0"/>
            <c:bubble3D val="0"/>
            <c:spPr>
              <a:solidFill>
                <a:srgbClr val="92D050"/>
              </a:solidFill>
              <a:ln>
                <a:noFill/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287A-3849-A03C-3A10E182C4DC}"/>
              </c:ext>
            </c:extLst>
          </c:dPt>
          <c:dPt>
            <c:idx val="3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2-287A-3849-A03C-3A10E182C4DC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4.5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3-287A-3849-A03C-3A10E182C4DC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/>
                      <a:t>5.2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0-287A-3849-A03C-3A10E182C4DC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/>
                      <a:t>4.9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1-287A-3849-A03C-3A10E182C4DC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/>
                      <a:t>5.5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287A-3849-A03C-3A10E182C4DC}"/>
                </c:ext>
              </c:extLst>
            </c:dLbl>
            <c:numFmt formatCode="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Univers LT 45 Light" panose="02000403030000020003" pitchFamily="2" charset="0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Blind</c:v>
                </c:pt>
                <c:pt idx="1">
                  <c:v>Chef sees customer</c:v>
                </c:pt>
                <c:pt idx="2">
                  <c:v>Customer sees chef</c:v>
                </c:pt>
                <c:pt idx="3">
                  <c:v>Reciprocal transparency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4.5</c:v>
                </c:pt>
                <c:pt idx="1">
                  <c:v>5.2</c:v>
                </c:pt>
                <c:pt idx="2">
                  <c:v>4.9000000000000004</c:v>
                </c:pt>
                <c:pt idx="3">
                  <c:v>5.5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87A-3849-A03C-3A10E182C4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22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8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Univers LT 45 Light" panose="02000403030000020003" pitchFamily="2" charset="0"/>
                <a:ea typeface="+mn-ea"/>
                <a:cs typeface="+mn-cs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  <c:max val="5.5"/>
          <c:min val="3.5"/>
        </c:scaling>
        <c:delete val="0"/>
        <c:axPos val="l"/>
        <c:numFmt formatCode="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4734552"/>
        <c:crosses val="autoZero"/>
        <c:crossBetween val="between"/>
        <c:majorUnit val="1"/>
        <c:minorUnit val="0.17499999999999999"/>
      </c:valAx>
      <c:spPr>
        <a:noFill/>
        <a:ln>
          <a:noFill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204276222426732"/>
          <c:y val="0.13058404082550207"/>
          <c:w val="0.41536328758426522"/>
          <c:h val="0.73417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Blind</c:v>
                </c:pt>
              </c:strCache>
            </c:strRef>
          </c:tx>
          <c:spPr>
            <a:solidFill>
              <a:srgbClr val="3B6C9D"/>
            </a:solidFill>
            <a:ln w="12700" cap="flat">
              <a:noFill/>
              <a:miter lim="400000"/>
            </a:ln>
            <a:effectLst/>
          </c:spPr>
          <c:invertIfNegative val="0"/>
          <c:dLbls>
            <c:dLbl>
              <c:idx val="0"/>
              <c:layout>
                <c:manualLayout>
                  <c:x val="1.4101846041604013E-3"/>
                  <c:y val="0.1432822533746724"/>
                </c:manualLayout>
              </c:layout>
              <c:tx>
                <c:rich>
                  <a:bodyPr/>
                  <a:lstStyle/>
                  <a:p>
                    <a:r>
                      <a:rPr lang="en-US" b="1" dirty="0"/>
                      <a:t>68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0-8E5B-534C-8152-2608F197060A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400" b="0" i="0" u="none" strike="noStrike">
                    <a:solidFill>
                      <a:srgbClr val="FFFFFF"/>
                    </a:solidFill>
                    <a:effectLst>
                      <a:outerShdw blurRad="190500" dist="25400" dir="5400000" algn="tl">
                        <a:srgbClr val="000000">
                          <a:alpha val="50000"/>
                        </a:srgbClr>
                      </a:outerShdw>
                    </a:effectLst>
                    <a:latin typeface="Helvetica Neue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Sheet1!$B$1:$B$1</c:f>
              <c:strCache>
                <c:ptCount val="1"/>
                <c:pt idx="0">
                  <c:v>Throughput Time</c:v>
                </c:pt>
              </c:strCache>
            </c:strRef>
          </c:cat>
          <c:val>
            <c:numRef>
              <c:f>Sheet1!$B$2:$B$2</c:f>
              <c:numCache>
                <c:formatCode>General</c:formatCode>
                <c:ptCount val="1"/>
                <c:pt idx="0">
                  <c:v>67.61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E5B-534C-8152-2608F197060A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Reciprocial Transparency</c:v>
                </c:pt>
              </c:strCache>
            </c:strRef>
          </c:tx>
          <c:spPr>
            <a:solidFill>
              <a:srgbClr val="C00000"/>
            </a:solidFill>
            <a:ln w="12700" cap="flat">
              <a:noFill/>
              <a:miter lim="400000"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43</a:t>
                    </a:r>
                    <a:endParaRPr lang="en-US" dirty="0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8E5B-534C-8152-2608F197060A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400" b="1" i="0" u="none" strike="noStrike">
                    <a:solidFill>
                      <a:srgbClr val="FFFFFF"/>
                    </a:solidFill>
                    <a:effectLst>
                      <a:outerShdw blurRad="190500" dist="25400" dir="5400000" algn="tl">
                        <a:srgbClr val="000000">
                          <a:alpha val="50000"/>
                        </a:srgbClr>
                      </a:outerShdw>
                    </a:effectLst>
                    <a:latin typeface="Helvetica Neue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Sheet1!$B$1:$B$1</c:f>
              <c:strCache>
                <c:ptCount val="1"/>
                <c:pt idx="0">
                  <c:v>Throughput Time</c:v>
                </c:pt>
              </c:strCache>
            </c:strRef>
          </c:cat>
          <c:val>
            <c:numRef>
              <c:f>Sheet1!$B$3:$B$3</c:f>
              <c:numCache>
                <c:formatCode>General</c:formatCode>
                <c:ptCount val="1"/>
                <c:pt idx="0">
                  <c:v>42.68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E5B-534C-8152-2608F19706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10"/>
        <c:axId val="2094734552"/>
        <c:axId val="2094734553"/>
      </c:barChart>
      <c:catAx>
        <c:axId val="2094734552"/>
        <c:scaling>
          <c:orientation val="minMax"/>
        </c:scaling>
        <c:delete val="1"/>
        <c:axPos val="b"/>
        <c:numFmt formatCode="General" sourceLinked="0"/>
        <c:majorTickMark val="none"/>
        <c:minorTickMark val="none"/>
        <c:tickLblPos val="low"/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  <c:max val="68"/>
          <c:min val="0"/>
        </c:scaling>
        <c:delete val="1"/>
        <c:axPos val="l"/>
        <c:numFmt formatCode="#,##0.00" sourceLinked="0"/>
        <c:majorTickMark val="none"/>
        <c:minorTickMark val="none"/>
        <c:tickLblPos val="nextTo"/>
        <c:crossAx val="2094734552"/>
        <c:crosses val="autoZero"/>
        <c:crossBetween val="between"/>
        <c:majorUnit val="14"/>
        <c:minorUnit val="7"/>
      </c:valAx>
      <c:spPr>
        <a:solidFill>
          <a:srgbClr val="FFFFFF"/>
        </a:solidFill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1521599999999999"/>
          <c:y val="8.84297E-2"/>
          <c:w val="0.77978400000000003"/>
          <c:h val="0.7703809999999999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Blind</c:v>
                </c:pt>
              </c:strCache>
            </c:strRef>
          </c:tx>
          <c:spPr>
            <a:solidFill>
              <a:srgbClr val="3B6C9D"/>
            </a:solidFill>
            <a:ln w="12700" cap="flat">
              <a:noFill/>
              <a:miter lim="400000"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4.5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0-73D8-E043-AADA-ECA247E761A4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400" b="1" i="0" u="none" strike="noStrike">
                    <a:solidFill>
                      <a:srgbClr val="FFFFFF"/>
                    </a:solidFill>
                    <a:effectLst>
                      <a:outerShdw blurRad="190500" dist="25400" dir="5400000" algn="tl">
                        <a:srgbClr val="000000">
                          <a:alpha val="50000"/>
                        </a:srgbClr>
                      </a:outerShdw>
                    </a:effectLst>
                    <a:latin typeface="Helvetica Neue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Sheet1!$B$1:$B$1</c:f>
              <c:strCache>
                <c:ptCount val="1"/>
                <c:pt idx="0">
                  <c:v>Perceived value</c:v>
                </c:pt>
              </c:strCache>
            </c:strRef>
          </c:cat>
          <c:val>
            <c:numRef>
              <c:f>Sheet1!$B$2:$B$2</c:f>
              <c:numCache>
                <c:formatCode>General</c:formatCode>
                <c:ptCount val="1"/>
                <c:pt idx="0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3D8-E043-AADA-ECA247E761A4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Transparent</c:v>
                </c:pt>
              </c:strCache>
            </c:strRef>
          </c:tx>
          <c:spPr>
            <a:solidFill>
              <a:srgbClr val="C00000"/>
            </a:solidFill>
            <a:ln w="12700" cap="flat">
              <a:noFill/>
              <a:miter lim="400000"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 dirty="0"/>
                      <a:t>5.5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73D8-E043-AADA-ECA247E761A4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400" b="1" i="0" u="none" strike="noStrike">
                    <a:solidFill>
                      <a:srgbClr val="FFFFFF"/>
                    </a:solidFill>
                    <a:effectLst>
                      <a:outerShdw blurRad="190500" dist="25400" dir="5400000" algn="tl">
                        <a:srgbClr val="000000">
                          <a:alpha val="50000"/>
                        </a:srgbClr>
                      </a:outerShdw>
                    </a:effectLst>
                    <a:latin typeface="Helvetica Neue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Sheet1!$B$1:$B$1</c:f>
              <c:strCache>
                <c:ptCount val="1"/>
                <c:pt idx="0">
                  <c:v>Perceived value</c:v>
                </c:pt>
              </c:strCache>
            </c:strRef>
          </c:cat>
          <c:val>
            <c:numRef>
              <c:f>Sheet1!$B$3:$B$3</c:f>
              <c:numCache>
                <c:formatCode>General</c:formatCode>
                <c:ptCount val="1"/>
                <c:pt idx="0">
                  <c:v>5.5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3D8-E043-AADA-ECA247E761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10"/>
        <c:axId val="2094734552"/>
        <c:axId val="2094734553"/>
      </c:barChart>
      <c:catAx>
        <c:axId val="2094734552"/>
        <c:scaling>
          <c:orientation val="minMax"/>
        </c:scaling>
        <c:delete val="1"/>
        <c:axPos val="b"/>
        <c:numFmt formatCode="General" sourceLinked="0"/>
        <c:majorTickMark val="none"/>
        <c:minorTickMark val="none"/>
        <c:tickLblPos val="low"/>
        <c:crossAx val="2094734553"/>
        <c:crossesAt val="3"/>
        <c:auto val="1"/>
        <c:lblAlgn val="ctr"/>
        <c:lblOffset val="100"/>
        <c:noMultiLvlLbl val="1"/>
      </c:catAx>
      <c:valAx>
        <c:axId val="2094734553"/>
        <c:scaling>
          <c:orientation val="minMax"/>
          <c:max val="5.5"/>
          <c:min val="3.5"/>
        </c:scaling>
        <c:delete val="1"/>
        <c:axPos val="l"/>
        <c:numFmt formatCode="#,##0.00" sourceLinked="0"/>
        <c:majorTickMark val="none"/>
        <c:minorTickMark val="none"/>
        <c:tickLblPos val="nextTo"/>
        <c:crossAx val="2094734552"/>
        <c:crosses val="autoZero"/>
        <c:crossBetween val="between"/>
        <c:majorUnit val="1"/>
        <c:minorUnit val="0.3"/>
      </c:valAx>
      <c:spPr>
        <a:noFill/>
        <a:ln w="25400">
          <a:noFill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27327B-423B-3941-9346-BA9301300D42}" type="datetimeFigureOut">
              <a:rPr lang="en-US" smtClean="0"/>
              <a:t>3/2/22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3198B-E9CB-B543-BE30-38016783FE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08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pn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9E55AF-86C5-CF42-ABFB-273E57D2CD91}" type="datetimeFigureOut">
              <a:rPr lang="en-US" smtClean="0"/>
              <a:t>3/2/22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F8FB4C-4A27-0B46-A38F-1198A35A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8065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  <a:p>
            <a:pPr marL="171450" indent="-171450">
              <a:buFontTx/>
              <a:buChar char="-"/>
            </a:pPr>
            <a:r>
              <a:rPr lang="en-US" dirty="0"/>
              <a:t>Capability Analysis + Six Sigma</a:t>
            </a:r>
          </a:p>
          <a:p>
            <a:pPr marL="171450" indent="-171450">
              <a:buFontTx/>
              <a:buChar char="-"/>
            </a:pPr>
            <a:r>
              <a:rPr lang="en-US" dirty="0"/>
              <a:t>Ritz-Carlton Case</a:t>
            </a:r>
          </a:p>
          <a:p>
            <a:pPr marL="171450" indent="-171450">
              <a:buFontTx/>
              <a:buChar char="-"/>
            </a:pPr>
            <a:r>
              <a:rPr lang="en-US" dirty="0"/>
              <a:t>Service Excellence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F8FB4C-4A27-0B46-A38F-1198A35AF10F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2600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F8FB4C-4A27-0B46-A38F-1198A35AF10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9336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6867">
              <a:defRPr sz="2900">
                <a:solidFill>
                  <a:schemeClr val="tx1"/>
                </a:solidFill>
                <a:latin typeface="Times New Roman" pitchFamily="18" charset="0"/>
              </a:defRPr>
            </a:lvl1pPr>
            <a:lvl2pPr marL="769652" indent="-296019" defTabSz="976867">
              <a:defRPr sz="2900">
                <a:solidFill>
                  <a:schemeClr val="tx1"/>
                </a:solidFill>
                <a:latin typeface="Times New Roman" pitchFamily="18" charset="0"/>
              </a:defRPr>
            </a:lvl2pPr>
            <a:lvl3pPr marL="1184081" indent="-236816" defTabSz="976867">
              <a:defRPr sz="2900">
                <a:solidFill>
                  <a:schemeClr val="tx1"/>
                </a:solidFill>
                <a:latin typeface="Times New Roman" pitchFamily="18" charset="0"/>
              </a:defRPr>
            </a:lvl3pPr>
            <a:lvl4pPr marL="1657712" indent="-236816" defTabSz="976867">
              <a:defRPr sz="2900">
                <a:solidFill>
                  <a:schemeClr val="tx1"/>
                </a:solidFill>
                <a:latin typeface="Times New Roman" pitchFamily="18" charset="0"/>
              </a:defRPr>
            </a:lvl4pPr>
            <a:lvl5pPr marL="2131345" indent="-236816" defTabSz="976867">
              <a:defRPr sz="2900">
                <a:solidFill>
                  <a:schemeClr val="tx1"/>
                </a:solidFill>
                <a:latin typeface="Times New Roman" pitchFamily="18" charset="0"/>
              </a:defRPr>
            </a:lvl5pPr>
            <a:lvl6pPr marL="2604976" indent="-236816" defTabSz="976867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Times New Roman" pitchFamily="18" charset="0"/>
              </a:defRPr>
            </a:lvl6pPr>
            <a:lvl7pPr marL="3078609" indent="-236816" defTabSz="976867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Times New Roman" pitchFamily="18" charset="0"/>
              </a:defRPr>
            </a:lvl7pPr>
            <a:lvl8pPr marL="3552241" indent="-236816" defTabSz="976867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Times New Roman" pitchFamily="18" charset="0"/>
              </a:defRPr>
            </a:lvl8pPr>
            <a:lvl9pPr marL="4025873" indent="-236816" defTabSz="976867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FE31D092-738B-4EDB-B2E4-ED332520C9E0}" type="slidenum">
              <a:rPr lang="en-US" sz="1200"/>
              <a:pPr/>
              <a:t>9</a:t>
            </a:fld>
            <a:endParaRPr lang="en-US" sz="1200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5713" y="719138"/>
            <a:ext cx="4803775" cy="3602037"/>
          </a:xfrm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024" y="4561474"/>
            <a:ext cx="5363156" cy="4320703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237" tIns="48118" rIns="96237" bIns="48118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6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F8FB4C-4A27-0B46-A38F-1198A35AF10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2470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76867">
              <a:defRPr sz="2900">
                <a:solidFill>
                  <a:schemeClr val="tx1"/>
                </a:solidFill>
                <a:latin typeface="Times New Roman" pitchFamily="18" charset="0"/>
              </a:defRPr>
            </a:lvl1pPr>
            <a:lvl2pPr marL="769652" indent="-296019" defTabSz="976867">
              <a:defRPr sz="2900">
                <a:solidFill>
                  <a:schemeClr val="tx1"/>
                </a:solidFill>
                <a:latin typeface="Times New Roman" pitchFamily="18" charset="0"/>
              </a:defRPr>
            </a:lvl2pPr>
            <a:lvl3pPr marL="1184081" indent="-236816" defTabSz="976867">
              <a:defRPr sz="2900">
                <a:solidFill>
                  <a:schemeClr val="tx1"/>
                </a:solidFill>
                <a:latin typeface="Times New Roman" pitchFamily="18" charset="0"/>
              </a:defRPr>
            </a:lvl3pPr>
            <a:lvl4pPr marL="1657712" indent="-236816" defTabSz="976867">
              <a:defRPr sz="2900">
                <a:solidFill>
                  <a:schemeClr val="tx1"/>
                </a:solidFill>
                <a:latin typeface="Times New Roman" pitchFamily="18" charset="0"/>
              </a:defRPr>
            </a:lvl4pPr>
            <a:lvl5pPr marL="2131345" indent="-236816" defTabSz="976867">
              <a:defRPr sz="2900">
                <a:solidFill>
                  <a:schemeClr val="tx1"/>
                </a:solidFill>
                <a:latin typeface="Times New Roman" pitchFamily="18" charset="0"/>
              </a:defRPr>
            </a:lvl5pPr>
            <a:lvl6pPr marL="2604976" indent="-236816" defTabSz="976867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Times New Roman" pitchFamily="18" charset="0"/>
              </a:defRPr>
            </a:lvl6pPr>
            <a:lvl7pPr marL="3078609" indent="-236816" defTabSz="976867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Times New Roman" pitchFamily="18" charset="0"/>
              </a:defRPr>
            </a:lvl7pPr>
            <a:lvl8pPr marL="3552241" indent="-236816" defTabSz="976867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Times New Roman" pitchFamily="18" charset="0"/>
              </a:defRPr>
            </a:lvl8pPr>
            <a:lvl9pPr marL="4025873" indent="-236816" defTabSz="976867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FE31D092-738B-4EDB-B2E4-ED332520C9E0}" type="slidenum">
              <a:rPr lang="en-US" sz="1200"/>
              <a:pPr/>
              <a:t>17</a:t>
            </a:fld>
            <a:endParaRPr lang="en-US" sz="1200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5713" y="719138"/>
            <a:ext cx="4803775" cy="3602037"/>
          </a:xfrm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6024" y="4561474"/>
            <a:ext cx="5363156" cy="4320703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237" tIns="48118" rIns="96237" bIns="48118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520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F8FB4C-4A27-0B46-A38F-1198A35AF10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136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2798"/>
            <a:ext cx="6800222" cy="2387600"/>
          </a:xfrm>
        </p:spPr>
        <p:txBody>
          <a:bodyPr lIns="0" bIns="182880" anchor="b">
            <a:normAutofit/>
          </a:bodyPr>
          <a:lstStyle>
            <a:lvl1pPr algn="l">
              <a:defRPr sz="5500" b="1">
                <a:solidFill>
                  <a:srgbClr val="00274C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784549"/>
            <a:ext cx="6800222" cy="1340110"/>
          </a:xfrm>
        </p:spPr>
        <p:txBody>
          <a:bodyPr lIns="0" tIns="182880"/>
          <a:lstStyle>
            <a:lvl1pPr marL="0" indent="0" algn="l">
              <a:buNone/>
              <a:defRPr sz="2400">
                <a:solidFill>
                  <a:srgbClr val="545454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95585" y="6248111"/>
            <a:ext cx="1095271" cy="365125"/>
          </a:xfrm>
        </p:spPr>
        <p:txBody>
          <a:bodyPr/>
          <a:lstStyle>
            <a:lvl1pPr algn="r">
              <a:defRPr>
                <a:solidFill>
                  <a:srgbClr val="545454"/>
                </a:solidFill>
              </a:defRPr>
            </a:lvl1pPr>
          </a:lstStyle>
          <a:p>
            <a:fld id="{891DBA7B-2095-974D-9048-FBA17F396CDB}" type="datetime1">
              <a:rPr lang="en-US" smtClean="0"/>
              <a:t>3/2/22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94558" y="6248112"/>
            <a:ext cx="3086100" cy="365125"/>
          </a:xfrm>
        </p:spPr>
        <p:txBody>
          <a:bodyPr/>
          <a:lstStyle>
            <a:lvl1pPr>
              <a:defRPr>
                <a:solidFill>
                  <a:srgbClr val="545454"/>
                </a:solidFill>
              </a:defRPr>
            </a:lvl1pPr>
          </a:lstStyle>
          <a:p>
            <a:pPr algn="r"/>
            <a:r>
              <a:rPr lang="en-US" dirty="0"/>
              <a:t>UGBA 141 | Spring 2022 | Prof. Park Sinchaisri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5517932"/>
            <a:ext cx="2845676" cy="13400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3692473"/>
            <a:ext cx="9144000" cy="0"/>
          </a:xfrm>
          <a:prstGeom prst="line">
            <a:avLst/>
          </a:prstGeom>
          <a:ln>
            <a:solidFill>
              <a:srgbClr val="FDB5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6141145"/>
            <a:ext cx="2274803" cy="49761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E7E81-406A-5C46-AB25-C42F929E20B1}" type="datetime1">
              <a:rPr lang="en-US" smtClean="0"/>
              <a:t>3/2/22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UGBA 141 | Spring 2022 | Prof. Park Sinchaisri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5982280"/>
            <a:ext cx="9144000" cy="0"/>
          </a:xfrm>
          <a:prstGeom prst="line">
            <a:avLst/>
          </a:prstGeom>
          <a:ln>
            <a:solidFill>
              <a:srgbClr val="FDB5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744834" y="1122363"/>
            <a:ext cx="7654332" cy="2387600"/>
          </a:xfrm>
        </p:spPr>
        <p:txBody>
          <a:bodyPr lIns="0" bIns="182880" anchor="b">
            <a:normAutofit/>
          </a:bodyPr>
          <a:lstStyle>
            <a:lvl1pPr algn="ctr">
              <a:defRPr sz="55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744834" y="3513244"/>
            <a:ext cx="7654332" cy="1159240"/>
          </a:xfrm>
        </p:spPr>
        <p:txBody>
          <a:bodyPr lIns="0" tIns="182880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1E09F-E14E-854A-B4FA-EDAC3AED6509}" type="datetime1">
              <a:rPr lang="en-US" smtClean="0"/>
              <a:t>3/2/22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UGBA 141 | Spring 2022 | Prof. Park Sinchaisri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1754809"/>
            <a:ext cx="9144000" cy="0"/>
          </a:xfrm>
          <a:prstGeom prst="line">
            <a:avLst/>
          </a:prstGeom>
          <a:ln>
            <a:solidFill>
              <a:srgbClr val="FDB5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07325"/>
            <a:ext cx="7377112" cy="2852737"/>
          </a:xfrm>
        </p:spPr>
        <p:txBody>
          <a:bodyPr lIns="0" rIns="274320" anchor="b">
            <a:normAutofit/>
          </a:bodyPr>
          <a:lstStyle>
            <a:lvl1pPr>
              <a:defRPr sz="5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087050"/>
            <a:ext cx="7377112" cy="1500187"/>
          </a:xfrm>
        </p:spPr>
        <p:txBody>
          <a:bodyPr lIns="0" rIns="274320"/>
          <a:lstStyle>
            <a:lvl1pPr marL="0" indent="0">
              <a:buNone/>
              <a:defRPr sz="2400">
                <a:solidFill>
                  <a:srgbClr val="545454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1F71A-D9A5-C740-A401-92B17D03A16D}" type="datetime1">
              <a:rPr lang="en-US" smtClean="0"/>
              <a:t>3/2/22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UGBA 141 | Spring 2022 | Prof. Park Sinchaisri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4070110"/>
            <a:ext cx="9144000" cy="0"/>
          </a:xfrm>
          <a:prstGeom prst="line">
            <a:avLst/>
          </a:prstGeom>
          <a:ln>
            <a:solidFill>
              <a:srgbClr val="FDB5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3A7F-0523-AC41-9995-3668E001EE03}" type="datetime1">
              <a:rPr lang="en-US" smtClean="0"/>
              <a:t>3/2/22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UGBA 141 | Spring 2022 | Prof. Park Sinchaisri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1754809"/>
            <a:ext cx="9144000" cy="0"/>
          </a:xfrm>
          <a:prstGeom prst="line">
            <a:avLst/>
          </a:prstGeom>
          <a:ln>
            <a:solidFill>
              <a:srgbClr val="FDB5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882128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703007"/>
            <a:ext cx="3868340" cy="348665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882128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703007"/>
            <a:ext cx="3887391" cy="34866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F9685-E1BB-C64F-93DF-4965649FA056}" type="datetime1">
              <a:rPr lang="en-US" smtClean="0"/>
              <a:t>3/2/22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UGBA 141 | Spring 2022 | Prof. Park Sinchaisri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1754809"/>
            <a:ext cx="9144000" cy="0"/>
          </a:xfrm>
          <a:prstGeom prst="line">
            <a:avLst/>
          </a:prstGeom>
          <a:ln>
            <a:solidFill>
              <a:srgbClr val="FDB5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97CDA-74B4-AA4B-8CCA-46E281739A97}" type="datetime1">
              <a:rPr lang="en-US" smtClean="0"/>
              <a:t>3/2/22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UGBA 141 | Spring 2022 | Prof. Park Sinchaisri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1754809"/>
            <a:ext cx="9144000" cy="0"/>
          </a:xfrm>
          <a:prstGeom prst="line">
            <a:avLst/>
          </a:prstGeom>
          <a:ln>
            <a:solidFill>
              <a:srgbClr val="FDB5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72EEA-CE42-664C-8BBA-A1A3F0F05575}" type="datetime1">
              <a:rPr lang="en-US" smtClean="0"/>
              <a:t>3/2/22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UGBA 141 | Spring 2022 | Prof. Park Sinchaisri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5982280"/>
            <a:ext cx="9144000" cy="0"/>
          </a:xfrm>
          <a:prstGeom prst="line">
            <a:avLst/>
          </a:prstGeom>
          <a:ln>
            <a:solidFill>
              <a:srgbClr val="FDB5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2057400"/>
            <a:ext cx="4629150" cy="38036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FC677-4670-8147-B3E4-A953045F3DBA}" type="datetime1">
              <a:rPr lang="en-US" smtClean="0"/>
              <a:t>3/2/22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UGBA 141 | Spring 2022 | Prof. Park Sinchaisri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1754809"/>
            <a:ext cx="9144000" cy="0"/>
          </a:xfrm>
          <a:prstGeom prst="line">
            <a:avLst/>
          </a:prstGeom>
          <a:ln>
            <a:solidFill>
              <a:srgbClr val="FDB5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1818752"/>
            <a:ext cx="4629150" cy="40422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818254"/>
            <a:ext cx="2949178" cy="405073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03BD5-B1C6-934F-A8C0-EA2F64C452A1}" type="datetime1">
              <a:rPr lang="en-US" smtClean="0"/>
              <a:t>3/2/22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UGBA 141 | Spring 2022 | Prof. Park Sinchaisri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1754809"/>
            <a:ext cx="9144000" cy="0"/>
          </a:xfrm>
          <a:prstGeom prst="line">
            <a:avLst/>
          </a:prstGeom>
          <a:ln>
            <a:solidFill>
              <a:srgbClr val="FDB5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0" tIns="45720" rIns="91440" bIns="182880" rtlCol="0" anchor="b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18288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15472" y="6335382"/>
            <a:ext cx="1095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1pPr>
          </a:lstStyle>
          <a:p>
            <a:fld id="{F1B48B82-37BD-C449-AD73-DF5BF8C9A477}" type="datetime1">
              <a:rPr lang="en-US" smtClean="0"/>
              <a:t>3/2/22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85961" y="6326206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1pPr>
          </a:lstStyle>
          <a:p>
            <a:r>
              <a:rPr lang="en-US" dirty="0"/>
              <a:t>UGBA 141 | Spring 2022 | Prof. Park Sinchaisri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7278" y="6326207"/>
            <a:ext cx="7680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1pPr>
          </a:lstStyle>
          <a:p>
            <a:fld id="{A2EBCFBC-0745-914E-B0B1-4125AF1D8E5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6305238"/>
            <a:ext cx="1732712" cy="37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23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274C"/>
          </a:solidFill>
          <a:latin typeface="Univers LT 45 Light" charset="0"/>
          <a:ea typeface="Univers LT 45 Light" charset="0"/>
          <a:cs typeface="Univers LT 45 L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545454"/>
          </a:solidFill>
          <a:latin typeface="Univers LT 45 Light" charset="0"/>
          <a:ea typeface="Univers LT 45 Light" charset="0"/>
          <a:cs typeface="Univers LT 45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545454"/>
          </a:solidFill>
          <a:latin typeface="Univers LT 45 Light" charset="0"/>
          <a:ea typeface="Univers LT 45 Light" charset="0"/>
          <a:cs typeface="Univers LT 45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545454"/>
          </a:solidFill>
          <a:latin typeface="Univers LT 45 Light" charset="0"/>
          <a:ea typeface="Univers LT 45 Light" charset="0"/>
          <a:cs typeface="Univers LT 45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545454"/>
          </a:solidFill>
          <a:latin typeface="Univers LT 45 Light" charset="0"/>
          <a:ea typeface="Univers LT 45 Light" charset="0"/>
          <a:cs typeface="Univers LT 45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545454"/>
          </a:solidFill>
          <a:latin typeface="Univers LT 45 Light" charset="0"/>
          <a:ea typeface="Univers LT 45 Light" charset="0"/>
          <a:cs typeface="Univers LT 45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2798"/>
            <a:ext cx="7929880" cy="2387600"/>
          </a:xfrm>
        </p:spPr>
        <p:txBody>
          <a:bodyPr>
            <a:normAutofit fontScale="90000"/>
          </a:bodyPr>
          <a:lstStyle/>
          <a:p>
            <a:r>
              <a:rPr lang="en-US" sz="4400" b="0" dirty="0"/>
              <a:t>UGBA 141</a:t>
            </a:r>
            <a:br>
              <a:rPr lang="en-US" dirty="0"/>
            </a:br>
            <a:r>
              <a:rPr lang="en-US" dirty="0"/>
              <a:t>Production and Operations Management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799" y="3784549"/>
            <a:ext cx="7929879" cy="1340110"/>
          </a:xfrm>
        </p:spPr>
        <p:txBody>
          <a:bodyPr/>
          <a:lstStyle/>
          <a:p>
            <a:r>
              <a:rPr lang="en-US" b="1" dirty="0"/>
              <a:t>Emerging II </a:t>
            </a:r>
            <a:r>
              <a:rPr lang="en-US" dirty="0"/>
              <a:t>Operational Transparency</a:t>
            </a:r>
            <a:endParaRPr lang="en-US" b="1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EEE89BE4-9948-DA4F-B05B-BC565C577377}"/>
              </a:ext>
            </a:extLst>
          </p:cNvPr>
          <p:cNvSpPr txBox="1">
            <a:spLocks/>
          </p:cNvSpPr>
          <p:nvPr/>
        </p:nvSpPr>
        <p:spPr>
          <a:xfrm>
            <a:off x="4508375" y="6046073"/>
            <a:ext cx="4064620" cy="1340110"/>
          </a:xfrm>
          <a:prstGeom prst="rect">
            <a:avLst/>
          </a:prstGeom>
        </p:spPr>
        <p:txBody>
          <a:bodyPr vert="horz" lIns="0" tIns="18288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Professor Park Sinchaisri</a:t>
            </a:r>
          </a:p>
        </p:txBody>
      </p:sp>
    </p:spTree>
    <p:extLst>
      <p:ext uri="{BB962C8B-B14F-4D97-AF65-F5344CB8AC3E}">
        <p14:creationId xmlns:p14="http://schemas.microsoft.com/office/powerpoint/2010/main" val="9012047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95D4BE5-5FFD-434E-9D7D-FA04E4E1EC60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A58CAD63-6492-B949-B4EA-41705678E3D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648" y="1725772"/>
            <a:ext cx="7886700" cy="302879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b="1" dirty="0">
                <a:solidFill>
                  <a:schemeClr val="tx1"/>
                </a:solidFill>
              </a:rPr>
              <a:t>Case: Tessei</a:t>
            </a:r>
          </a:p>
        </p:txBody>
      </p:sp>
      <p:sp>
        <p:nvSpPr>
          <p:cNvPr id="10" name="Line 7">
            <a:extLst>
              <a:ext uri="{FF2B5EF4-FFF2-40B4-BE49-F238E27FC236}">
                <a16:creationId xmlns:a16="http://schemas.microsoft.com/office/drawing/2014/main" id="{3A105589-9965-F244-A454-335ECED72902}"/>
              </a:ext>
            </a:extLst>
          </p:cNvPr>
          <p:cNvSpPr>
            <a:spLocks noChangeShapeType="1"/>
          </p:cNvSpPr>
          <p:nvPr/>
        </p:nvSpPr>
        <p:spPr bwMode="auto">
          <a:xfrm>
            <a:off x="463798" y="4664075"/>
            <a:ext cx="81788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026" name="Picture 2" descr="ＪＲ東日本テクノハートＴＥＳＳＥＩの転職・採用情報｜社員口コミでわかる【転職会議】">
            <a:extLst>
              <a:ext uri="{FF2B5EF4-FFF2-40B4-BE49-F238E27FC236}">
                <a16:creationId xmlns:a16="http://schemas.microsoft.com/office/drawing/2014/main" id="{8AA0972B-E572-BE41-A315-1A3B06172B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531" b="43813"/>
          <a:stretch/>
        </p:blipFill>
        <p:spPr bwMode="auto">
          <a:xfrm>
            <a:off x="5308883" y="423758"/>
            <a:ext cx="3469708" cy="439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9663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D3C5D-23C2-144E-9338-93692B7D4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365126"/>
            <a:ext cx="9418027" cy="1325563"/>
          </a:xfrm>
        </p:spPr>
        <p:txBody>
          <a:bodyPr>
            <a:normAutofit/>
          </a:bodyPr>
          <a:lstStyle/>
          <a:p>
            <a:r>
              <a:rPr lang="en-US" b="1" dirty="0"/>
              <a:t>Tessei </a:t>
            </a:r>
            <a:r>
              <a:rPr lang="en-US" dirty="0"/>
              <a:t>Cleaning the Shinkansen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DAAE45-2A77-0740-8C56-FF28CBEC0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1E6301-1E0C-2644-A81F-5B93D52F3709}"/>
              </a:ext>
            </a:extLst>
          </p:cNvPr>
          <p:cNvSpPr txBox="1"/>
          <p:nvPr/>
        </p:nvSpPr>
        <p:spPr>
          <a:xfrm>
            <a:off x="4824046" y="1918662"/>
            <a:ext cx="3871639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kern="0" dirty="0">
                <a:solidFill>
                  <a:srgbClr val="545454"/>
                </a:solidFill>
                <a:latin typeface="Univers LT 45 Light" panose="02000403030000020003" pitchFamily="2" charset="0"/>
              </a:rPr>
              <a:t>Cleaning tasks</a:t>
            </a:r>
          </a:p>
          <a:p>
            <a:pPr marL="213122" indent="-213122"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rgbClr val="545454"/>
                </a:solidFill>
                <a:latin typeface="Univers LT 45 Light" panose="02000403030000020003" pitchFamily="2" charset="0"/>
              </a:rPr>
              <a:t>Cleaning bathrooms</a:t>
            </a:r>
          </a:p>
          <a:p>
            <a:pPr marL="213122" indent="-213122"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rgbClr val="545454"/>
                </a:solidFill>
                <a:latin typeface="Univers LT 45 Light" panose="02000403030000020003" pitchFamily="2" charset="0"/>
              </a:rPr>
              <a:t>Collecting trash</a:t>
            </a:r>
          </a:p>
          <a:p>
            <a:pPr marL="213122" indent="-213122"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rgbClr val="545454"/>
                </a:solidFill>
                <a:latin typeface="Univers LT 45 Light" panose="02000403030000020003" pitchFamily="2" charset="0"/>
              </a:rPr>
              <a:t>Cleaning floor</a:t>
            </a:r>
          </a:p>
          <a:p>
            <a:pPr marL="213122" indent="-213122"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rgbClr val="545454"/>
                </a:solidFill>
                <a:latin typeface="Univers LT 45 Light" panose="02000403030000020003" pitchFamily="2" charset="0"/>
              </a:rPr>
              <a:t>Wiping tray tables</a:t>
            </a:r>
          </a:p>
          <a:p>
            <a:pPr marL="213122" indent="-213122"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rgbClr val="545454"/>
                </a:solidFill>
                <a:latin typeface="Univers LT 45 Light" panose="02000403030000020003" pitchFamily="2" charset="0"/>
              </a:rPr>
              <a:t>Opening curtains</a:t>
            </a:r>
          </a:p>
          <a:p>
            <a:pPr marL="213122" indent="-213122"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rgbClr val="545454"/>
                </a:solidFill>
                <a:latin typeface="Univers LT 45 Light" panose="02000403030000020003" pitchFamily="2" charset="0"/>
              </a:rPr>
              <a:t>Exchanging seat covers (in business and first class)</a:t>
            </a:r>
          </a:p>
          <a:p>
            <a:pPr marL="213122" indent="-213122"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rgbClr val="545454"/>
                </a:solidFill>
                <a:latin typeface="Univers LT 45 Light" panose="02000403030000020003" pitchFamily="2" charset="0"/>
              </a:rPr>
              <a:t>Rotating seats 180 degrees (so seats face front of train on departure)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724707D-9E6D-374C-861E-CDC65AE38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825625"/>
            <a:ext cx="375578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Japanese “Shinkansen” bullet trains at Tokyo Station</a:t>
            </a:r>
          </a:p>
          <a:p>
            <a:pPr marL="0" indent="0">
              <a:buNone/>
            </a:pPr>
            <a:r>
              <a:rPr lang="en-US" sz="2000" dirty="0"/>
              <a:t>Fast: 200 miles/hour</a:t>
            </a:r>
          </a:p>
          <a:p>
            <a:pPr marL="0" indent="0">
              <a:buNone/>
            </a:pPr>
            <a:r>
              <a:rPr lang="en-US" sz="2000" dirty="0"/>
              <a:t>Punctual: Average train arrives within 6 seconds of schedule</a:t>
            </a:r>
          </a:p>
          <a:p>
            <a:pPr marL="0" indent="0">
              <a:buNone/>
            </a:pPr>
            <a:r>
              <a:rPr lang="en-US" sz="2000" dirty="0"/>
              <a:t>Tight turnaround: Exactly 12 minutes at station, with 5 minutes for embarking and disembarking, leaves 7 minutes to clean 1000 seats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7336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5704C-2236-D549-AD6A-5E9DC6C29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Tessei</a:t>
            </a:r>
            <a:r>
              <a:rPr lang="en-US" dirty="0"/>
              <a:t> Operational Challenges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985722-53AD-464F-9829-99DA841E0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7C1D61-CA1E-8E49-B7AF-734E2FAB31F9}"/>
              </a:ext>
            </a:extLst>
          </p:cNvPr>
          <p:cNvSpPr txBox="1">
            <a:spLocks/>
          </p:cNvSpPr>
          <p:nvPr/>
        </p:nvSpPr>
        <p:spPr>
          <a:xfrm>
            <a:off x="352284" y="1869289"/>
            <a:ext cx="3165726" cy="5663330"/>
          </a:xfrm>
          <a:prstGeom prst="rect">
            <a:avLst/>
          </a:prstGeom>
        </p:spPr>
        <p:txBody>
          <a:bodyPr vert="horz" lIns="91440" tIns="18288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latin typeface="Univers LT 45 Light" panose="02000403030000020003" pitchFamily="2" charset="0"/>
              </a:rPr>
              <a:t>Performance problems</a:t>
            </a:r>
          </a:p>
          <a:p>
            <a:r>
              <a:rPr lang="en-US" sz="1800" dirty="0">
                <a:latin typeface="Univers LT 45 Light" panose="02000403030000020003" pitchFamily="2" charset="0"/>
              </a:rPr>
              <a:t>At historic highs</a:t>
            </a:r>
          </a:p>
          <a:p>
            <a:pPr marL="213122" indent="-213122"/>
            <a:r>
              <a:rPr lang="en-US" sz="1800" dirty="0">
                <a:latin typeface="Univers LT 45 Light" panose="02000403030000020003" pitchFamily="2" charset="0"/>
              </a:rPr>
              <a:t>Operational mistakes, including failing to complete cleaning in 7 minutes</a:t>
            </a:r>
          </a:p>
          <a:p>
            <a:pPr marL="213122" indent="-213122"/>
            <a:r>
              <a:rPr lang="en-US" sz="1800" dirty="0">
                <a:latin typeface="Univers LT 45 Light" panose="02000403030000020003" pitchFamily="2" charset="0"/>
              </a:rPr>
              <a:t>Customer complaints</a:t>
            </a:r>
          </a:p>
          <a:p>
            <a:pPr marL="213122" indent="-213122"/>
            <a:r>
              <a:rPr lang="en-US" sz="1800" dirty="0">
                <a:latin typeface="Univers LT 45 Light" panose="02000403030000020003" pitchFamily="2" charset="0"/>
              </a:rPr>
              <a:t>Employee turnover</a:t>
            </a:r>
          </a:p>
          <a:p>
            <a:pPr marL="213122" indent="-213122"/>
            <a:r>
              <a:rPr lang="en-US" sz="1800" dirty="0">
                <a:latin typeface="Univers LT 45 Light" panose="02000403030000020003" pitchFamily="2" charset="0"/>
              </a:rPr>
              <a:t>Safety issues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125157C-75F5-744B-A932-5DEC079FA3A8}"/>
              </a:ext>
            </a:extLst>
          </p:cNvPr>
          <p:cNvSpPr txBox="1">
            <a:spLocks/>
          </p:cNvSpPr>
          <p:nvPr/>
        </p:nvSpPr>
        <p:spPr bwMode="auto">
          <a:xfrm>
            <a:off x="3518010" y="2042974"/>
            <a:ext cx="1770776" cy="26579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-349861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defRPr sz="2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" indent="-45720" algn="l" defTabSz="913526" rtl="0" eaLnBrk="1" fontAlgn="base" hangingPunct="1">
              <a:spcBef>
                <a:spcPct val="0"/>
              </a:spcBef>
              <a:spcAft>
                <a:spcPct val="0"/>
              </a:spcAft>
              <a:buClrTx/>
              <a:buSzPct val="125000"/>
              <a:buFont typeface="Arial" panose="020B0604020202020204" pitchFamily="34" charset="0"/>
              <a:buChar char="▪"/>
              <a:defRPr sz="2600">
                <a:solidFill>
                  <a:schemeClr val="tx1"/>
                </a:solidFill>
                <a:latin typeface="+mn-lt"/>
              </a:defRPr>
            </a:lvl2pPr>
            <a:lvl3pPr marL="466481" indent="-267255" algn="l" defTabSz="913526" rtl="0" eaLnBrk="1" fontAlgn="base" hangingPunct="1">
              <a:spcBef>
                <a:spcPct val="0"/>
              </a:spcBef>
              <a:spcAft>
                <a:spcPct val="0"/>
              </a:spcAft>
              <a:buClrTx/>
              <a:buSzPct val="120000"/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</a:defRPr>
            </a:lvl3pPr>
            <a:lvl4pPr marL="626835" indent="-158733" algn="l" defTabSz="913526" rtl="0" eaLnBrk="1" fontAlgn="base" hangingPunct="1">
              <a:spcBef>
                <a:spcPct val="0"/>
              </a:spcBef>
              <a:spcAft>
                <a:spcPct val="0"/>
              </a:spcAft>
              <a:buClrTx/>
              <a:buSzPct val="120000"/>
              <a:buFont typeface="Arial" panose="020B0604020202020204" pitchFamily="34" charset="0"/>
              <a:buChar char="▫"/>
              <a:defRPr sz="2600">
                <a:solidFill>
                  <a:schemeClr val="tx1"/>
                </a:solidFill>
                <a:latin typeface="+mn-lt"/>
              </a:defRPr>
            </a:lvl4pPr>
            <a:lvl5pPr marL="761271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Tx/>
              <a:buSzPct val="89000"/>
              <a:buFont typeface="Arial" panose="020B0604020202020204" pitchFamily="34" charset="0"/>
              <a:buChar char="-"/>
              <a:defRPr sz="2600">
                <a:solidFill>
                  <a:schemeClr val="tx1"/>
                </a:solidFill>
                <a:latin typeface="+mn-lt"/>
              </a:defRPr>
            </a:lvl5pPr>
            <a:lvl6pPr marL="1227752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>
                <a:solidFill>
                  <a:schemeClr val="tx1"/>
                </a:solidFill>
                <a:latin typeface="+mn-lt"/>
              </a:defRPr>
            </a:lvl6pPr>
            <a:lvl7pPr marL="1694234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>
                <a:solidFill>
                  <a:schemeClr val="tx1"/>
                </a:solidFill>
                <a:latin typeface="+mn-lt"/>
              </a:defRPr>
            </a:lvl7pPr>
            <a:lvl8pPr marL="2160715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>
                <a:solidFill>
                  <a:schemeClr val="tx1"/>
                </a:solidFill>
                <a:latin typeface="+mn-lt"/>
              </a:defRPr>
            </a:lvl8pPr>
            <a:lvl9pPr marL="2627196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000" b="1" kern="0" dirty="0">
                <a:solidFill>
                  <a:srgbClr val="545454"/>
                </a:solidFill>
                <a:latin typeface="Univers LT 45 Light" panose="02000403030000020003" pitchFamily="2" charset="0"/>
              </a:rPr>
              <a:t>Job perceived negatively</a:t>
            </a:r>
          </a:p>
          <a:p>
            <a:pPr indent="0"/>
            <a:r>
              <a:rPr lang="en-US" sz="1800" kern="0" dirty="0">
                <a:solidFill>
                  <a:srgbClr val="545454"/>
                </a:solidFill>
                <a:latin typeface="Univers LT 45 Light" panose="02000403030000020003" pitchFamily="2" charset="0"/>
              </a:rPr>
              <a:t>Train cleaning considered shameful</a:t>
            </a:r>
          </a:p>
          <a:p>
            <a:pPr marL="247412" lvl="1" indent="-213122">
              <a:buFont typeface="Arial" panose="020B0604020202020204" pitchFamily="34" charset="0"/>
              <a:buChar char="•"/>
            </a:pPr>
            <a:r>
              <a:rPr lang="en-US" sz="1800" kern="0" dirty="0" err="1">
                <a:solidFill>
                  <a:srgbClr val="545454"/>
                </a:solidFill>
                <a:latin typeface="Univers LT 45 Light" panose="02000403030000020003" pitchFamily="2" charset="0"/>
              </a:rPr>
              <a:t>Kitanai</a:t>
            </a:r>
            <a:r>
              <a:rPr lang="en-US" sz="1800" kern="0" dirty="0">
                <a:solidFill>
                  <a:srgbClr val="545454"/>
                </a:solidFill>
                <a:latin typeface="Univers LT 45 Light" panose="02000403030000020003" pitchFamily="2" charset="0"/>
              </a:rPr>
              <a:t> (dirty)</a:t>
            </a:r>
          </a:p>
          <a:p>
            <a:pPr marL="247412" lvl="1" indent="-213122">
              <a:buFont typeface="Arial" panose="020B0604020202020204" pitchFamily="34" charset="0"/>
              <a:buChar char="•"/>
            </a:pPr>
            <a:r>
              <a:rPr lang="en-US" sz="1800" kern="0" dirty="0" err="1">
                <a:solidFill>
                  <a:srgbClr val="545454"/>
                </a:solidFill>
                <a:latin typeface="Univers LT 45 Light" panose="02000403030000020003" pitchFamily="2" charset="0"/>
              </a:rPr>
              <a:t>Kitsui</a:t>
            </a:r>
            <a:r>
              <a:rPr lang="en-US" sz="1800" kern="0" dirty="0">
                <a:solidFill>
                  <a:srgbClr val="545454"/>
                </a:solidFill>
                <a:latin typeface="Univers LT 45 Light" panose="02000403030000020003" pitchFamily="2" charset="0"/>
              </a:rPr>
              <a:t> (difficult)</a:t>
            </a:r>
          </a:p>
          <a:p>
            <a:pPr marL="247412" lvl="1" indent="-213122">
              <a:buFont typeface="Arial" panose="020B0604020202020204" pitchFamily="34" charset="0"/>
              <a:buChar char="•"/>
            </a:pPr>
            <a:r>
              <a:rPr lang="en-US" sz="1800" kern="0" dirty="0" err="1">
                <a:solidFill>
                  <a:srgbClr val="545454"/>
                </a:solidFill>
                <a:latin typeface="Univers LT 45 Light" panose="02000403030000020003" pitchFamily="2" charset="0"/>
              </a:rPr>
              <a:t>Kiken</a:t>
            </a:r>
            <a:r>
              <a:rPr lang="en-US" sz="1800" kern="0" dirty="0">
                <a:solidFill>
                  <a:srgbClr val="545454"/>
                </a:solidFill>
                <a:latin typeface="Univers LT 45 Light" panose="02000403030000020003" pitchFamily="2" charset="0"/>
              </a:rPr>
              <a:t> (dangerous)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C2FF964-C905-D24D-A477-DB8F241347C3}"/>
              </a:ext>
            </a:extLst>
          </p:cNvPr>
          <p:cNvSpPr txBox="1">
            <a:spLocks/>
          </p:cNvSpPr>
          <p:nvPr/>
        </p:nvSpPr>
        <p:spPr bwMode="auto">
          <a:xfrm>
            <a:off x="5778982" y="2042974"/>
            <a:ext cx="3165726" cy="40295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-349861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defRPr sz="2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" indent="-45720" algn="l" defTabSz="913526" rtl="0" eaLnBrk="1" fontAlgn="base" hangingPunct="1">
              <a:spcBef>
                <a:spcPct val="0"/>
              </a:spcBef>
              <a:spcAft>
                <a:spcPct val="0"/>
              </a:spcAft>
              <a:buClrTx/>
              <a:buSzPct val="125000"/>
              <a:buFont typeface="Arial" panose="020B0604020202020204" pitchFamily="34" charset="0"/>
              <a:buChar char="▪"/>
              <a:defRPr sz="2600">
                <a:solidFill>
                  <a:schemeClr val="tx1"/>
                </a:solidFill>
                <a:latin typeface="+mn-lt"/>
              </a:defRPr>
            </a:lvl2pPr>
            <a:lvl3pPr marL="466481" indent="-267255" algn="l" defTabSz="913526" rtl="0" eaLnBrk="1" fontAlgn="base" hangingPunct="1">
              <a:spcBef>
                <a:spcPct val="0"/>
              </a:spcBef>
              <a:spcAft>
                <a:spcPct val="0"/>
              </a:spcAft>
              <a:buClrTx/>
              <a:buSzPct val="120000"/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</a:defRPr>
            </a:lvl3pPr>
            <a:lvl4pPr marL="626835" indent="-158733" algn="l" defTabSz="913526" rtl="0" eaLnBrk="1" fontAlgn="base" hangingPunct="1">
              <a:spcBef>
                <a:spcPct val="0"/>
              </a:spcBef>
              <a:spcAft>
                <a:spcPct val="0"/>
              </a:spcAft>
              <a:buClrTx/>
              <a:buSzPct val="120000"/>
              <a:buFont typeface="Arial" panose="020B0604020202020204" pitchFamily="34" charset="0"/>
              <a:buChar char="▫"/>
              <a:defRPr sz="2600">
                <a:solidFill>
                  <a:schemeClr val="tx1"/>
                </a:solidFill>
                <a:latin typeface="+mn-lt"/>
              </a:defRPr>
            </a:lvl4pPr>
            <a:lvl5pPr marL="761271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Tx/>
              <a:buSzPct val="89000"/>
              <a:buFont typeface="Arial" panose="020B0604020202020204" pitchFamily="34" charset="0"/>
              <a:buChar char="-"/>
              <a:defRPr sz="2600">
                <a:solidFill>
                  <a:schemeClr val="tx1"/>
                </a:solidFill>
                <a:latin typeface="+mn-lt"/>
              </a:defRPr>
            </a:lvl5pPr>
            <a:lvl6pPr marL="1227752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>
                <a:solidFill>
                  <a:schemeClr val="tx1"/>
                </a:solidFill>
                <a:latin typeface="+mn-lt"/>
              </a:defRPr>
            </a:lvl6pPr>
            <a:lvl7pPr marL="1694234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>
                <a:solidFill>
                  <a:schemeClr val="tx1"/>
                </a:solidFill>
                <a:latin typeface="+mn-lt"/>
              </a:defRPr>
            </a:lvl7pPr>
            <a:lvl8pPr marL="2160715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>
                <a:solidFill>
                  <a:schemeClr val="tx1"/>
                </a:solidFill>
                <a:latin typeface="+mn-lt"/>
              </a:defRPr>
            </a:lvl8pPr>
            <a:lvl9pPr marL="2627196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000" b="1" kern="0" dirty="0">
                <a:solidFill>
                  <a:srgbClr val="545454"/>
                </a:solidFill>
                <a:latin typeface="Univers LT 45 Light" panose="02000403030000020003" pitchFamily="2" charset="0"/>
              </a:rPr>
              <a:t>Quotes from employees</a:t>
            </a:r>
          </a:p>
          <a:p>
            <a:r>
              <a:rPr lang="en-US" sz="1800" kern="0" dirty="0">
                <a:solidFill>
                  <a:srgbClr val="545454"/>
                </a:solidFill>
                <a:latin typeface="Univers LT 45 Light" panose="02000403030000020003" pitchFamily="2" charset="0"/>
              </a:rPr>
              <a:t>“Customers see me and say to their children, ‘Look, if you do not listen to your parents, you will become like them’”</a:t>
            </a:r>
          </a:p>
          <a:p>
            <a:endParaRPr lang="en-US" sz="1800" kern="0" dirty="0">
              <a:solidFill>
                <a:srgbClr val="545454"/>
              </a:solidFill>
              <a:latin typeface="Univers LT 45 Light" panose="02000403030000020003" pitchFamily="2" charset="0"/>
            </a:endParaRPr>
          </a:p>
          <a:p>
            <a:r>
              <a:rPr lang="en-US" sz="1800" kern="0" dirty="0">
                <a:solidFill>
                  <a:srgbClr val="545454"/>
                </a:solidFill>
                <a:latin typeface="Univers LT 45 Light" panose="02000403030000020003" pitchFamily="2" charset="0"/>
              </a:rPr>
              <a:t>“My parents do not tell others where I am working”</a:t>
            </a:r>
          </a:p>
          <a:p>
            <a:endParaRPr lang="en-US" sz="1800" kern="0" dirty="0">
              <a:solidFill>
                <a:srgbClr val="545454"/>
              </a:solidFill>
              <a:latin typeface="Univers LT 45 Light" panose="02000403030000020003" pitchFamily="2" charset="0"/>
            </a:endParaRPr>
          </a:p>
          <a:p>
            <a:r>
              <a:rPr lang="en-US" sz="1800" kern="0" dirty="0">
                <a:solidFill>
                  <a:srgbClr val="545454"/>
                </a:solidFill>
                <a:latin typeface="Univers LT 45 Light" panose="02000403030000020003" pitchFamily="2" charset="0"/>
              </a:rPr>
              <a:t>“I am scared about customers asking me questions. I have no confidence that I will be able to answer properly, so I try best not to meet their eyes”</a:t>
            </a:r>
          </a:p>
        </p:txBody>
      </p:sp>
    </p:spTree>
    <p:extLst>
      <p:ext uri="{BB962C8B-B14F-4D97-AF65-F5344CB8AC3E}">
        <p14:creationId xmlns:p14="http://schemas.microsoft.com/office/powerpoint/2010/main" val="2258522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38AC1-ADB3-3349-B592-7EF1B4EEB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Learning from </a:t>
            </a:r>
            <a:r>
              <a:rPr lang="en-US" b="1" dirty="0"/>
              <a:t>Disneyland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9C13F-5567-044F-A18C-C1CD5188D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2000" dirty="0"/>
              <a:t>Elevating custodial operations through visibility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80B9F8-E995-BB49-9750-CDD79DA86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5" name="Picture 2" descr="https://www.mousewait.com/disneyland/chat_images/677617_c_img.jpg">
            <a:extLst>
              <a:ext uri="{FF2B5EF4-FFF2-40B4-BE49-F238E27FC236}">
                <a16:creationId xmlns:a16="http://schemas.microsoft.com/office/drawing/2014/main" id="{5299857B-BBD5-1B40-987D-96F7983A67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2446" y="2474562"/>
            <a:ext cx="3162578" cy="4216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Custodial Cast Members Returning to Work for Disney Springs Reopening on  May 20 - WDW News Today">
            <a:extLst>
              <a:ext uri="{FF2B5EF4-FFF2-40B4-BE49-F238E27FC236}">
                <a16:creationId xmlns:a16="http://schemas.microsoft.com/office/drawing/2014/main" id="{9F7AFE77-8C23-764F-92B9-8E4232C26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147" y="2682346"/>
            <a:ext cx="5345315" cy="4008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ttps://3.bp.blogspot.com/-r6AsgBZK-t4/WYh3QF_0urI/AAAAAAACj9s/wd2-G0lTg6YjpcPOfQUDig_t6Zs_IrVogCK4BGAYYCw/s640/IMG_20170724_171407.jpg">
            <a:extLst>
              <a:ext uri="{FF2B5EF4-FFF2-40B4-BE49-F238E27FC236}">
                <a16:creationId xmlns:a16="http://schemas.microsoft.com/office/drawing/2014/main" id="{6D5C392F-B8FD-F34C-A488-71CE768AB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206" y="3429000"/>
            <a:ext cx="2925888" cy="219441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11956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934DC-91AB-064F-8240-08E72F54D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Tessei </a:t>
            </a:r>
            <a:r>
              <a:rPr lang="en-US" dirty="0"/>
              <a:t>Recommendations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54171-6418-1346-815A-55C496BFC2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Concrete actions to make cleaning staff more visible to and interactive with customers?</a:t>
            </a:r>
          </a:p>
          <a:p>
            <a:pPr marL="0" indent="0">
              <a:buNone/>
            </a:pPr>
            <a:r>
              <a:rPr lang="en-US" sz="2000" dirty="0"/>
              <a:t>New mission: Improve travel experience</a:t>
            </a:r>
          </a:p>
          <a:p>
            <a:pPr marL="0" indent="0">
              <a:buNone/>
            </a:pPr>
            <a:r>
              <a:rPr lang="en-US" sz="2000" dirty="0"/>
              <a:t>New visible uniforms</a:t>
            </a:r>
          </a:p>
          <a:p>
            <a:pPr marL="0" indent="0">
              <a:buNone/>
            </a:pPr>
            <a:r>
              <a:rPr lang="en-US" sz="2000" dirty="0"/>
              <a:t>Expand tasks, prepare them with FAQs</a:t>
            </a:r>
          </a:p>
          <a:p>
            <a:pPr marL="0" indent="0">
              <a:buNone/>
            </a:pPr>
            <a:r>
              <a:rPr lang="en-US" sz="2000" dirty="0"/>
              <a:t>Empower the employees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D2B2FE-E9B3-2E49-A0EE-058AE6F48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2626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934DC-91AB-064F-8240-08E72F54D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Tessei </a:t>
            </a:r>
            <a:r>
              <a:rPr lang="en-US" dirty="0"/>
              <a:t>Addressing Challenges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D2B2FE-E9B3-2E49-A0EE-058AE6F48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14</a:t>
            </a:fld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D751964-7BBA-E749-B376-9E04F1FEF6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2993018"/>
              </p:ext>
            </p:extLst>
          </p:nvPr>
        </p:nvGraphicFramePr>
        <p:xfrm>
          <a:off x="122835" y="1960739"/>
          <a:ext cx="8929256" cy="39617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17153">
                  <a:extLst>
                    <a:ext uri="{9D8B030D-6E8A-4147-A177-3AD203B41FA5}">
                      <a16:colId xmlns:a16="http://schemas.microsoft.com/office/drawing/2014/main" val="686146867"/>
                    </a:ext>
                  </a:extLst>
                </a:gridCol>
                <a:gridCol w="3446933">
                  <a:extLst>
                    <a:ext uri="{9D8B030D-6E8A-4147-A177-3AD203B41FA5}">
                      <a16:colId xmlns:a16="http://schemas.microsoft.com/office/drawing/2014/main" val="3280125410"/>
                    </a:ext>
                  </a:extLst>
                </a:gridCol>
                <a:gridCol w="3765170">
                  <a:extLst>
                    <a:ext uri="{9D8B030D-6E8A-4147-A177-3AD203B41FA5}">
                      <a16:colId xmlns:a16="http://schemas.microsoft.com/office/drawing/2014/main" val="1848939261"/>
                    </a:ext>
                  </a:extLst>
                </a:gridCol>
              </a:tblGrid>
              <a:tr h="388620"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tx1"/>
                        </a:solidFill>
                        <a:latin typeface="Univers LT 45 Light" panose="02000403030000020003" pitchFamily="2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  <a:t>Old: Cleaning</a:t>
                      </a:r>
                    </a:p>
                  </a:txBody>
                  <a:tcPr marL="68580" marR="68580" marT="34290" marB="3429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  <a:t>New: Hospitality</a:t>
                      </a:r>
                    </a:p>
                  </a:txBody>
                  <a:tcPr marL="68580" marR="68580" marT="34290" marB="3429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6106960"/>
                  </a:ext>
                </a:extLst>
              </a:tr>
              <a:tr h="474725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  <a:t>Purpose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  <a:t>Cleaning trains</a:t>
                      </a:r>
                    </a:p>
                  </a:txBody>
                  <a:tcPr marL="68580" marR="68580" marT="34290" marB="3429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  <a:t>Helping customers</a:t>
                      </a:r>
                    </a:p>
                  </a:txBody>
                  <a:tcPr marL="68580" marR="68580" marT="34290" marB="3429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17464166"/>
                  </a:ext>
                </a:extLst>
              </a:tr>
              <a:tr h="2389695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  <a:t>Visibility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  <a:t>Behind</a:t>
                      </a:r>
                      <a:r>
                        <a:rPr lang="en-US" sz="2000" baseline="0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  <a:t> the scenes / hidden</a:t>
                      </a:r>
                    </a:p>
                    <a:p>
                      <a:pPr marL="231775" indent="-231775">
                        <a:buFont typeface="Arial" panose="020B0604020202020204" pitchFamily="34" charset="0"/>
                        <a:buChar char="•"/>
                      </a:pPr>
                      <a:r>
                        <a:rPr lang="en-US" sz="2000" baseline="0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  <a:t>Drab uniforms            “hide” employees</a:t>
                      </a:r>
                    </a:p>
                    <a:p>
                      <a:pPr marL="231775" indent="-231775">
                        <a:buFont typeface="Arial" panose="020B0604020202020204" pitchFamily="34" charset="0"/>
                        <a:buChar char="•"/>
                      </a:pPr>
                      <a:r>
                        <a:rPr lang="en-US" sz="2000" baseline="0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  <a:t>Avoid customers</a:t>
                      </a:r>
                      <a:endParaRPr lang="en-US" sz="2000" i="0" baseline="0" dirty="0">
                        <a:solidFill>
                          <a:schemeClr val="tx1"/>
                        </a:solidFill>
                        <a:latin typeface="Univers LT 45 Light" panose="02000403030000020003" pitchFamily="2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  <a:t>Interacting</a:t>
                      </a:r>
                      <a:r>
                        <a:rPr lang="en-US" sz="2000" baseline="0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  <a:t> / transparent</a:t>
                      </a:r>
                    </a:p>
                    <a:p>
                      <a:pPr marL="231775" indent="-231775">
                        <a:buFont typeface="Arial" panose="020B0604020202020204" pitchFamily="34" charset="0"/>
                        <a:buChar char="•"/>
                      </a:pPr>
                      <a:r>
                        <a:rPr lang="en-US" sz="2000" baseline="0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  <a:t>Colorful uniforms</a:t>
                      </a:r>
                      <a:br>
                        <a:rPr lang="en-US" sz="2000" baseline="0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</a:br>
                      <a:r>
                        <a:rPr lang="en-US" sz="2000" baseline="0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  <a:t>invite interaction</a:t>
                      </a:r>
                    </a:p>
                    <a:p>
                      <a:pPr marL="231775" indent="-231775">
                        <a:buFont typeface="Arial" panose="020B0604020202020204" pitchFamily="34" charset="0"/>
                        <a:buChar char="•"/>
                      </a:pPr>
                      <a:r>
                        <a:rPr lang="en-US" sz="2000" baseline="0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  <a:t>Interaction encouraged  </a:t>
                      </a:r>
                      <a:br>
                        <a:rPr lang="en-US" sz="2000" baseline="0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</a:br>
                      <a:r>
                        <a:rPr lang="en-US" sz="2000" baseline="0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  <a:t>(e.g., “the comet supervisor,” answering questions, accepting trash directly)</a:t>
                      </a:r>
                      <a:endParaRPr lang="en-US" sz="2000" i="0" baseline="0" dirty="0">
                        <a:solidFill>
                          <a:schemeClr val="tx1"/>
                        </a:solidFill>
                        <a:latin typeface="Univers LT 45 Light" panose="02000403030000020003" pitchFamily="2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138142763"/>
                  </a:ext>
                </a:extLst>
              </a:tr>
              <a:tr h="70866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  <a:t>Interactions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  <a:t>Negative –</a:t>
                      </a:r>
                      <a:r>
                        <a:rPr lang="en-US" sz="2000" baseline="0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  <a:t> pity, disgust, unhelpful</a:t>
                      </a:r>
                      <a:endParaRPr lang="en-US" sz="2000" dirty="0">
                        <a:solidFill>
                          <a:schemeClr val="tx1"/>
                        </a:solidFill>
                        <a:latin typeface="Univers LT 45 Light" panose="02000403030000020003" pitchFamily="2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  <a:t>Positive – appreciation, feedback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5722058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41117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1AF21-D693-6041-AC28-7AA71ED1D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Operational Transparency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52130F-CAE1-4D4A-898B-1C240BB095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/>
              <a:t>…enhances appreciation of effort by customers,</a:t>
            </a:r>
            <a:br>
              <a:rPr lang="en-US" sz="2000" dirty="0"/>
            </a:br>
            <a:r>
              <a:rPr lang="en-US" sz="2000" dirty="0"/>
              <a:t>increasing employee satisfaction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5036D0-230B-5B47-86C9-0572CC3B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4639B0D-6CBF-0C40-840C-B06F985FD7A4}"/>
              </a:ext>
            </a:extLst>
          </p:cNvPr>
          <p:cNvSpPr/>
          <p:nvPr/>
        </p:nvSpPr>
        <p:spPr>
          <a:xfrm>
            <a:off x="5617028" y="4358006"/>
            <a:ext cx="2008415" cy="400110"/>
          </a:xfrm>
          <a:prstGeom prst="rect">
            <a:avLst/>
          </a:prstGeom>
          <a:noFill/>
          <a:ln w="254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>
              <a:defRPr/>
            </a:pPr>
            <a:r>
              <a:rPr lang="en-US" sz="2100" b="1" dirty="0">
                <a:solidFill>
                  <a:srgbClr val="000000"/>
                </a:solidFill>
                <a:latin typeface="Univers LT 45 Light" panose="02000403030000020003" pitchFamily="2" charset="0"/>
                <a:sym typeface="Helvetica Neue Light"/>
              </a:rPr>
              <a:t>EMPLOYEES</a:t>
            </a:r>
            <a:endParaRPr lang="en-GB" sz="2100" b="1" dirty="0">
              <a:solidFill>
                <a:srgbClr val="000000"/>
              </a:solidFill>
              <a:latin typeface="Univers LT 45 Light" panose="02000403030000020003" pitchFamily="2" charset="0"/>
              <a:sym typeface="Helvetica Neue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3DA9D67-EFFC-0E42-8C71-ED4F8B8D15E2}"/>
              </a:ext>
            </a:extLst>
          </p:cNvPr>
          <p:cNvSpPr/>
          <p:nvPr/>
        </p:nvSpPr>
        <p:spPr>
          <a:xfrm>
            <a:off x="1020535" y="4358006"/>
            <a:ext cx="1869622" cy="400110"/>
          </a:xfrm>
          <a:prstGeom prst="rect">
            <a:avLst/>
          </a:prstGeom>
          <a:noFill/>
          <a:ln w="254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>
              <a:defRPr/>
            </a:pPr>
            <a:r>
              <a:rPr lang="en-US" sz="2100" b="1" dirty="0">
                <a:solidFill>
                  <a:srgbClr val="000000"/>
                </a:solidFill>
                <a:latin typeface="Univers LT 45 Light" panose="02000403030000020003" pitchFamily="2" charset="0"/>
                <a:sym typeface="Helvetica Neue Light"/>
              </a:rPr>
              <a:t>CUSTOMERS</a:t>
            </a:r>
            <a:endParaRPr lang="en-GB" sz="2100" b="1" dirty="0">
              <a:solidFill>
                <a:srgbClr val="000000"/>
              </a:solidFill>
              <a:latin typeface="Univers LT 45 Light" panose="02000403030000020003" pitchFamily="2" charset="0"/>
              <a:sym typeface="Helvetica Neue Ligh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A6952F-9D39-2A43-956F-2819FB150441}"/>
              </a:ext>
            </a:extLst>
          </p:cNvPr>
          <p:cNvSpPr txBox="1"/>
          <p:nvPr/>
        </p:nvSpPr>
        <p:spPr>
          <a:xfrm>
            <a:off x="1343643" y="3284963"/>
            <a:ext cx="1147084" cy="6309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>
              <a:defRPr/>
            </a:pPr>
            <a:r>
              <a:rPr lang="en-US" dirty="0">
                <a:solidFill>
                  <a:srgbClr val="000000"/>
                </a:solidFill>
                <a:latin typeface="Univers LT 45 Light" panose="02000403030000020003" pitchFamily="2" charset="0"/>
                <a:sym typeface="Helvetica Neue Light"/>
              </a:rPr>
              <a:t>Sees the work</a:t>
            </a:r>
            <a:endParaRPr lang="en-GB" dirty="0">
              <a:solidFill>
                <a:srgbClr val="000000"/>
              </a:solidFill>
              <a:latin typeface="Univers LT 45 Light" panose="02000403030000020003" pitchFamily="2" charset="0"/>
              <a:sym typeface="Helvetica Neue Ligh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662484-09F4-D841-9B03-1306087835B9}"/>
              </a:ext>
            </a:extLst>
          </p:cNvPr>
          <p:cNvSpPr txBox="1"/>
          <p:nvPr/>
        </p:nvSpPr>
        <p:spPr>
          <a:xfrm>
            <a:off x="2598096" y="2708118"/>
            <a:ext cx="1488995" cy="6309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>
              <a:defRPr/>
            </a:pPr>
            <a:r>
              <a:rPr lang="en-US" dirty="0">
                <a:solidFill>
                  <a:srgbClr val="000000"/>
                </a:solidFill>
                <a:latin typeface="Univers LT 45 Light" panose="02000403030000020003" pitchFamily="2" charset="0"/>
                <a:sym typeface="Helvetica Neue Light"/>
              </a:rPr>
              <a:t>Perceives more effort</a:t>
            </a:r>
            <a:endParaRPr lang="en-GB" dirty="0">
              <a:solidFill>
                <a:srgbClr val="000000"/>
              </a:solidFill>
              <a:latin typeface="Univers LT 45 Light" panose="02000403030000020003" pitchFamily="2" charset="0"/>
              <a:sym typeface="Helvetica Neue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4E1E7D-9DD3-0E46-AA42-0001EEB8236F}"/>
              </a:ext>
            </a:extLst>
          </p:cNvPr>
          <p:cNvSpPr txBox="1"/>
          <p:nvPr/>
        </p:nvSpPr>
        <p:spPr>
          <a:xfrm>
            <a:off x="4580533" y="2742753"/>
            <a:ext cx="1394240" cy="6309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>
              <a:defRPr/>
            </a:pPr>
            <a:r>
              <a:rPr lang="en-US" dirty="0">
                <a:solidFill>
                  <a:srgbClr val="000000"/>
                </a:solidFill>
                <a:latin typeface="Univers LT 45 Light" panose="02000403030000020003" pitchFamily="2" charset="0"/>
                <a:sym typeface="Helvetica Neue Light"/>
              </a:rPr>
              <a:t>Appreciates effort</a:t>
            </a:r>
            <a:endParaRPr lang="en-GB" dirty="0">
              <a:solidFill>
                <a:srgbClr val="000000"/>
              </a:solidFill>
              <a:latin typeface="Univers LT 45 Light" panose="02000403030000020003" pitchFamily="2" charset="0"/>
              <a:sym typeface="Helvetica Neue Ligh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A4C011-53E1-9146-9F9F-1D6567994656}"/>
              </a:ext>
            </a:extLst>
          </p:cNvPr>
          <p:cNvSpPr txBox="1"/>
          <p:nvPr/>
        </p:nvSpPr>
        <p:spPr>
          <a:xfrm>
            <a:off x="6377914" y="3333453"/>
            <a:ext cx="1488005" cy="6309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>
              <a:defRPr/>
            </a:pPr>
            <a:r>
              <a:rPr lang="en-US" dirty="0">
                <a:solidFill>
                  <a:srgbClr val="000000"/>
                </a:solidFill>
                <a:latin typeface="Univers LT 45 Light" panose="02000403030000020003" pitchFamily="2" charset="0"/>
                <a:sym typeface="Helvetica Neue Light"/>
              </a:rPr>
              <a:t>Values service more</a:t>
            </a:r>
            <a:endParaRPr lang="en-GB" dirty="0">
              <a:solidFill>
                <a:srgbClr val="000000"/>
              </a:solidFill>
              <a:latin typeface="Univers LT 45 Light" panose="02000403030000020003" pitchFamily="2" charset="0"/>
              <a:sym typeface="Helvetica Neue Ligh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8281CE-E339-174D-9A37-244A6974895F}"/>
              </a:ext>
            </a:extLst>
          </p:cNvPr>
          <p:cNvSpPr txBox="1"/>
          <p:nvPr/>
        </p:nvSpPr>
        <p:spPr>
          <a:xfrm>
            <a:off x="6347608" y="5124482"/>
            <a:ext cx="1383229" cy="6309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>
              <a:defRPr/>
            </a:pPr>
            <a:r>
              <a:rPr lang="en-US" dirty="0">
                <a:solidFill>
                  <a:srgbClr val="000000"/>
                </a:solidFill>
                <a:latin typeface="Univers LT 45 Light" panose="02000403030000020003" pitchFamily="2" charset="0"/>
                <a:sym typeface="Helvetica Neue Light"/>
              </a:rPr>
              <a:t>Feels more appreciated</a:t>
            </a:r>
            <a:endParaRPr lang="en-GB" dirty="0">
              <a:solidFill>
                <a:srgbClr val="000000"/>
              </a:solidFill>
              <a:latin typeface="Univers LT 45 Light" panose="02000403030000020003" pitchFamily="2" charset="0"/>
              <a:sym typeface="Helvetica Neue Ligh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5CD436-243C-2A43-BA64-DE5AC3127612}"/>
              </a:ext>
            </a:extLst>
          </p:cNvPr>
          <p:cNvSpPr txBox="1"/>
          <p:nvPr/>
        </p:nvSpPr>
        <p:spPr>
          <a:xfrm>
            <a:off x="4783282" y="5729978"/>
            <a:ext cx="1436296" cy="6309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>
              <a:defRPr/>
            </a:pPr>
            <a:r>
              <a:rPr lang="en-US" dirty="0">
                <a:solidFill>
                  <a:srgbClr val="000000"/>
                </a:solidFill>
                <a:latin typeface="Univers LT 45 Light" panose="02000403030000020003" pitchFamily="2" charset="0"/>
                <a:sym typeface="Helvetica Neue Light"/>
              </a:rPr>
              <a:t>Work feels meaningful</a:t>
            </a:r>
            <a:endParaRPr lang="en-GB" dirty="0">
              <a:solidFill>
                <a:srgbClr val="000000"/>
              </a:solidFill>
              <a:latin typeface="Univers LT 45 Light" panose="02000403030000020003" pitchFamily="2" charset="0"/>
              <a:sym typeface="Helvetica Neue Ligh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C18480-4E0E-FC41-B538-C8A028C0076C}"/>
              </a:ext>
            </a:extLst>
          </p:cNvPr>
          <p:cNvSpPr txBox="1"/>
          <p:nvPr/>
        </p:nvSpPr>
        <p:spPr>
          <a:xfrm>
            <a:off x="2653278" y="5600021"/>
            <a:ext cx="1673482" cy="9079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>
              <a:defRPr/>
            </a:pPr>
            <a:r>
              <a:rPr lang="en-US" dirty="0">
                <a:solidFill>
                  <a:srgbClr val="000000"/>
                </a:solidFill>
                <a:latin typeface="Univers LT 45 Light" panose="02000403030000020003" pitchFamily="2" charset="0"/>
                <a:sym typeface="Helvetica Neue Light"/>
              </a:rPr>
              <a:t>More satisfied with job</a:t>
            </a:r>
            <a:endParaRPr lang="en-GB" dirty="0">
              <a:solidFill>
                <a:srgbClr val="000000"/>
              </a:solidFill>
              <a:latin typeface="Univers LT 45 Light" panose="02000403030000020003" pitchFamily="2" charset="0"/>
              <a:sym typeface="Helvetica Neue Ligh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9B644A-D9C2-3449-AEC7-3F34721C6C16}"/>
              </a:ext>
            </a:extLst>
          </p:cNvPr>
          <p:cNvSpPr txBox="1"/>
          <p:nvPr/>
        </p:nvSpPr>
        <p:spPr>
          <a:xfrm>
            <a:off x="1514102" y="5158623"/>
            <a:ext cx="1000498" cy="6309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>
              <a:defRPr/>
            </a:pPr>
            <a:r>
              <a:rPr lang="en-US" dirty="0">
                <a:solidFill>
                  <a:srgbClr val="000000"/>
                </a:solidFill>
                <a:latin typeface="Univers LT 45 Light" panose="02000403030000020003" pitchFamily="2" charset="0"/>
                <a:sym typeface="Helvetica Neue Light"/>
              </a:rPr>
              <a:t>More effort</a:t>
            </a:r>
            <a:endParaRPr lang="en-GB" dirty="0">
              <a:solidFill>
                <a:srgbClr val="000000"/>
              </a:solidFill>
              <a:latin typeface="Univers LT 45 Light" panose="02000403030000020003" pitchFamily="2" charset="0"/>
              <a:sym typeface="Helvetica Neue Light"/>
            </a:endParaRP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5AE6C076-2A65-6648-857D-A88BD87B78FF}"/>
              </a:ext>
            </a:extLst>
          </p:cNvPr>
          <p:cNvSpPr/>
          <p:nvPr/>
        </p:nvSpPr>
        <p:spPr>
          <a:xfrm>
            <a:off x="1936173" y="3347115"/>
            <a:ext cx="4748645" cy="2240971"/>
          </a:xfrm>
          <a:prstGeom prst="arc">
            <a:avLst>
              <a:gd name="adj1" fmla="val 10965330"/>
              <a:gd name="adj2" fmla="val 21429025"/>
            </a:avLst>
          </a:prstGeom>
          <a:noFill/>
          <a:ln w="60325" cap="flat">
            <a:solidFill>
              <a:schemeClr val="tx1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8579" tIns="34289" rIns="68579" bIns="34289" numCol="1" spcCol="38100" rtlCol="0" anchor="t">
            <a:noAutofit/>
          </a:bodyPr>
          <a:lstStyle/>
          <a:p>
            <a:pPr defTabSz="685800" latinLnBrk="1" hangingPunct="0">
              <a:defRPr/>
            </a:pPr>
            <a:endParaRPr lang="en-US" sz="1350">
              <a:solidFill>
                <a:srgbClr val="000000"/>
              </a:solidFill>
              <a:latin typeface="Univers LT 45 Light" panose="02000403030000020003" pitchFamily="2" charset="0"/>
            </a:endParaRP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14F96BEE-C77A-0C48-B44A-10BE76D65D6C}"/>
              </a:ext>
            </a:extLst>
          </p:cNvPr>
          <p:cNvSpPr/>
          <p:nvPr/>
        </p:nvSpPr>
        <p:spPr>
          <a:xfrm flipV="1">
            <a:off x="1956955" y="3523761"/>
            <a:ext cx="4748645" cy="2240971"/>
          </a:xfrm>
          <a:prstGeom prst="arc">
            <a:avLst>
              <a:gd name="adj1" fmla="val 10965330"/>
              <a:gd name="adj2" fmla="val 21429025"/>
            </a:avLst>
          </a:prstGeom>
          <a:noFill/>
          <a:ln w="60325" cap="flat">
            <a:solidFill>
              <a:schemeClr val="tx1"/>
            </a:solidFill>
            <a:prstDash val="solid"/>
            <a:miter lim="400000"/>
            <a:headEnd type="triangle"/>
            <a:tailEnd type="non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8579" tIns="34289" rIns="68579" bIns="34289" numCol="1" spcCol="38100" rtlCol="0" anchor="t">
            <a:noAutofit/>
          </a:bodyPr>
          <a:lstStyle/>
          <a:p>
            <a:pPr defTabSz="685800" latinLnBrk="1" hangingPunct="0">
              <a:defRPr/>
            </a:pPr>
            <a:endParaRPr lang="en-US" sz="1350">
              <a:solidFill>
                <a:srgbClr val="000000"/>
              </a:solidFill>
              <a:latin typeface="Univers LT 45 Light" panose="0200040303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480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6000"/>
                            </p:stCondLst>
                            <p:childTnLst>
                              <p:par>
                                <p:cTn id="4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 animBg="1"/>
      <p:bldP spid="1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0271C-5F94-4642-9380-E6E544D22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Transparency </a:t>
            </a:r>
            <a:r>
              <a:rPr lang="en-US" dirty="0"/>
              <a:t>Summary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FD3442-7AD6-364F-871E-CF22C18A6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37AACE6-9520-894E-AE0A-66863C10AE63}"/>
              </a:ext>
            </a:extLst>
          </p:cNvPr>
          <p:cNvSpPr/>
          <p:nvPr/>
        </p:nvSpPr>
        <p:spPr>
          <a:xfrm>
            <a:off x="488372" y="1731131"/>
            <a:ext cx="8122227" cy="55071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>
              <a:solidFill>
                <a:srgbClr val="FFFFFF"/>
              </a:solidFill>
              <a:latin typeface="Univers LT 45 Light" panose="02000403030000020003" pitchFamily="2" charset="0"/>
            </a:endParaRP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A05F625-7958-954D-9273-A7ECD818A8F2}"/>
              </a:ext>
            </a:extLst>
          </p:cNvPr>
          <p:cNvSpPr txBox="1">
            <a:spLocks/>
          </p:cNvSpPr>
          <p:nvPr/>
        </p:nvSpPr>
        <p:spPr>
          <a:xfrm>
            <a:off x="488371" y="1627654"/>
            <a:ext cx="8400795" cy="801783"/>
          </a:xfrm>
          <a:prstGeom prst="rect">
            <a:avLst/>
          </a:prstGeom>
        </p:spPr>
        <p:txBody>
          <a:bodyPr vert="horz" lIns="91440" tIns="18288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latin typeface="Univers LT 45 Light" panose="02000403030000020003" pitchFamily="2" charset="0"/>
              </a:rPr>
              <a:t>Operational Transparency: </a:t>
            </a:r>
            <a:r>
              <a:rPr lang="en-US" sz="1600" dirty="0">
                <a:latin typeface="Univers LT 45 Light" panose="02000403030000020003" pitchFamily="2" charset="0"/>
              </a:rPr>
              <a:t>Deliberate design of windows into (“showing the work to customers”) and out of (“showing workers the customer”) an organization’s operations  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CB71AF0F-4CD2-7847-81E0-207A7ECECB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176562"/>
              </p:ext>
            </p:extLst>
          </p:nvPr>
        </p:nvGraphicFramePr>
        <p:xfrm>
          <a:off x="371602" y="2424659"/>
          <a:ext cx="8400795" cy="39090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8326">
                  <a:extLst>
                    <a:ext uri="{9D8B030D-6E8A-4147-A177-3AD203B41FA5}">
                      <a16:colId xmlns:a16="http://schemas.microsoft.com/office/drawing/2014/main" val="3841631463"/>
                    </a:ext>
                  </a:extLst>
                </a:gridCol>
                <a:gridCol w="1580744">
                  <a:extLst>
                    <a:ext uri="{9D8B030D-6E8A-4147-A177-3AD203B41FA5}">
                      <a16:colId xmlns:a16="http://schemas.microsoft.com/office/drawing/2014/main" val="2459106282"/>
                    </a:ext>
                  </a:extLst>
                </a:gridCol>
                <a:gridCol w="2032871">
                  <a:extLst>
                    <a:ext uri="{9D8B030D-6E8A-4147-A177-3AD203B41FA5}">
                      <a16:colId xmlns:a16="http://schemas.microsoft.com/office/drawing/2014/main" val="233869908"/>
                    </a:ext>
                  </a:extLst>
                </a:gridCol>
                <a:gridCol w="3368854">
                  <a:extLst>
                    <a:ext uri="{9D8B030D-6E8A-4147-A177-3AD203B41FA5}">
                      <a16:colId xmlns:a16="http://schemas.microsoft.com/office/drawing/2014/main" val="3657998006"/>
                    </a:ext>
                  </a:extLst>
                </a:gridCol>
              </a:tblGrid>
              <a:tr h="320040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1"/>
                        </a:solidFill>
                        <a:latin typeface="Univers LT 45 Light" panose="02000403030000020003" pitchFamily="2" charset="0"/>
                      </a:endParaRPr>
                    </a:p>
                  </a:txBody>
                  <a:tcPr marL="68580" marR="68580" marT="34290" marB="34290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0070C0"/>
                          </a:solidFill>
                          <a:latin typeface="Univers LT 45 Light" panose="02000403030000020003" pitchFamily="2" charset="0"/>
                        </a:rPr>
                        <a:t>Advantages</a:t>
                      </a:r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Univers LT 45 Light" panose="02000403030000020003" pitchFamily="2" charset="0"/>
                        </a:rPr>
                        <a:t>Disadvantages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707808793"/>
                  </a:ext>
                </a:extLst>
              </a:tr>
              <a:tr h="1200150"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  <a:t>For Customers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kern="0" dirty="0">
                          <a:solidFill>
                            <a:srgbClr val="0070C0"/>
                          </a:solidFill>
                          <a:latin typeface="Univers LT 45 Light" panose="02000403030000020003" pitchFamily="2" charset="0"/>
                        </a:rPr>
                        <a:t>Appreciate effort</a:t>
                      </a:r>
                    </a:p>
                    <a:p>
                      <a:pPr algn="l"/>
                      <a:endParaRPr lang="en-US" sz="1800" kern="0" dirty="0">
                        <a:solidFill>
                          <a:srgbClr val="0070C0"/>
                        </a:solidFill>
                        <a:latin typeface="Univers LT 45 Light" panose="02000403030000020003" pitchFamily="2" charset="0"/>
                      </a:endParaRPr>
                    </a:p>
                    <a:p>
                      <a:pPr algn="l"/>
                      <a:r>
                        <a:rPr lang="en-US" sz="1800" kern="0" dirty="0">
                          <a:solidFill>
                            <a:srgbClr val="0070C0"/>
                          </a:solidFill>
                          <a:latin typeface="Univers LT 45 Light" panose="02000403030000020003" pitchFamily="2" charset="0"/>
                        </a:rPr>
                        <a:t>Understand progress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3296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0" dirty="0">
                          <a:solidFill>
                            <a:srgbClr val="0070C0"/>
                          </a:solidFill>
                          <a:latin typeface="Univers LT 45 Light" panose="02000403030000020003" pitchFamily="2" charset="0"/>
                        </a:rPr>
                        <a:t>Value service more</a:t>
                      </a:r>
                    </a:p>
                    <a:p>
                      <a:pPr marL="0" marR="0" lvl="0" indent="0" algn="l" defTabSz="93296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kern="0" dirty="0">
                        <a:solidFill>
                          <a:srgbClr val="0070C0"/>
                        </a:solidFill>
                        <a:latin typeface="Univers LT 45 Light" panose="02000403030000020003" pitchFamily="2" charset="0"/>
                      </a:endParaRPr>
                    </a:p>
                    <a:p>
                      <a:pPr marL="0" marR="0" lvl="0" indent="0" algn="l" defTabSz="93296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0" dirty="0">
                          <a:solidFill>
                            <a:srgbClr val="0070C0"/>
                          </a:solidFill>
                          <a:latin typeface="Univers LT 45 Light" panose="02000403030000020003" pitchFamily="2" charset="0"/>
                        </a:rPr>
                        <a:t>Decreases </a:t>
                      </a:r>
                      <a:br>
                        <a:rPr lang="en-US" sz="1800" kern="0" dirty="0">
                          <a:solidFill>
                            <a:srgbClr val="0070C0"/>
                          </a:solidFill>
                          <a:latin typeface="Univers LT 45 Light" panose="02000403030000020003" pitchFamily="2" charset="0"/>
                        </a:rPr>
                      </a:br>
                      <a:r>
                        <a:rPr lang="en-US" sz="1800" kern="0" dirty="0">
                          <a:solidFill>
                            <a:srgbClr val="0070C0"/>
                          </a:solidFill>
                          <a:latin typeface="Univers LT 45 Light" panose="02000403030000020003" pitchFamily="2" charset="0"/>
                        </a:rPr>
                        <a:t>waiting sensitivity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kern="0" dirty="0">
                          <a:solidFill>
                            <a:srgbClr val="C00000"/>
                          </a:solidFill>
                          <a:latin typeface="Univers LT 45 Light" panose="02000403030000020003" pitchFamily="2" charset="0"/>
                        </a:rPr>
                        <a:t>See things “don’t want to see”</a:t>
                      </a:r>
                      <a:endParaRPr lang="en-US" sz="1800" dirty="0">
                        <a:solidFill>
                          <a:srgbClr val="C00000"/>
                        </a:solidFill>
                        <a:latin typeface="Univers LT 45 Light" panose="02000403030000020003" pitchFamily="2" charset="0"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656288414"/>
                  </a:ext>
                </a:extLst>
              </a:tr>
              <a:tr h="194310">
                <a:tc>
                  <a:txBody>
                    <a:bodyPr/>
                    <a:lstStyle/>
                    <a:p>
                      <a:endParaRPr lang="en-US" sz="1800" b="1" dirty="0">
                        <a:solidFill>
                          <a:schemeClr val="tx1"/>
                        </a:solidFill>
                        <a:latin typeface="Univers LT 45 Light" panose="02000403030000020003" pitchFamily="2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3296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kern="0" dirty="0">
                        <a:solidFill>
                          <a:srgbClr val="0070C0"/>
                        </a:solidFill>
                        <a:latin typeface="Univers LT 45 Light" panose="02000403030000020003" pitchFamily="2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3296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kern="0" dirty="0">
                        <a:solidFill>
                          <a:srgbClr val="0070C0"/>
                        </a:solidFill>
                        <a:latin typeface="Univers LT 45 Light" panose="02000403030000020003" pitchFamily="2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C00000"/>
                        </a:solidFill>
                        <a:latin typeface="Univers LT 45 Light" panose="02000403030000020003" pitchFamily="2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223308699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Univers LT 45 Light" panose="02000403030000020003" pitchFamily="2" charset="0"/>
                        </a:rPr>
                        <a:t>For Employees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3296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0" dirty="0">
                          <a:solidFill>
                            <a:srgbClr val="0070C0"/>
                          </a:solidFill>
                          <a:latin typeface="Univers LT 45 Light" panose="02000403030000020003" pitchFamily="2" charset="0"/>
                        </a:rPr>
                        <a:t>Feel more                 appreciated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3296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0" dirty="0">
                          <a:solidFill>
                            <a:srgbClr val="0070C0"/>
                          </a:solidFill>
                          <a:latin typeface="Univers LT 45 Light" panose="02000403030000020003" pitchFamily="2" charset="0"/>
                        </a:rPr>
                        <a:t>Greater job satisfaction</a:t>
                      </a:r>
                    </a:p>
                    <a:p>
                      <a:pPr marL="0" marR="0" lvl="0" indent="0" algn="l" defTabSz="93296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0" dirty="0">
                          <a:solidFill>
                            <a:srgbClr val="0070C0"/>
                          </a:solidFill>
                          <a:latin typeface="Univers LT 45 Light" panose="02000403030000020003" pitchFamily="2" charset="0"/>
                        </a:rPr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l" defTabSz="93296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0" dirty="0">
                          <a:solidFill>
                            <a:srgbClr val="C00000"/>
                          </a:solidFill>
                          <a:latin typeface="Univers LT 45 Light" panose="02000403030000020003" pitchFamily="2" charset="0"/>
                        </a:rPr>
                        <a:t> Risks making work more  </a:t>
                      </a:r>
                    </a:p>
                    <a:p>
                      <a:pPr marL="0" marR="0" lvl="0" indent="0" algn="l" defTabSz="93296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0" dirty="0">
                          <a:solidFill>
                            <a:srgbClr val="C00000"/>
                          </a:solidFill>
                          <a:latin typeface="Univers LT 45 Light" panose="02000403030000020003" pitchFamily="2" charset="0"/>
                        </a:rPr>
                        <a:t> difficult/stressful, less efficient</a:t>
                      </a:r>
                    </a:p>
                    <a:p>
                      <a:endParaRPr lang="en-US" sz="1800" dirty="0">
                        <a:solidFill>
                          <a:srgbClr val="C00000"/>
                        </a:solidFill>
                        <a:latin typeface="Univers LT 45 Light" panose="02000403030000020003" pitchFamily="2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489397805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endParaRPr lang="en-US" sz="1800" b="1" dirty="0">
                        <a:solidFill>
                          <a:schemeClr val="tx1"/>
                        </a:solidFill>
                        <a:latin typeface="Univers LT 45 Light" panose="02000403030000020003" pitchFamily="2" charset="0"/>
                      </a:endParaRPr>
                    </a:p>
                  </a:txBody>
                  <a:tcPr marL="68580" marR="68580" marT="34290" marB="34290"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rgbClr val="0070C0"/>
                        </a:solidFill>
                        <a:latin typeface="Univers LT 45 Light" panose="02000403030000020003" pitchFamily="2" charset="0"/>
                      </a:endParaRPr>
                    </a:p>
                    <a:p>
                      <a:pPr algn="ctr"/>
                      <a:r>
                        <a:rPr lang="en-US" sz="1800" dirty="0">
                          <a:solidFill>
                            <a:srgbClr val="0070C0"/>
                          </a:solidFill>
                          <a:latin typeface="Univers LT 45 Light" panose="02000403030000020003" pitchFamily="2" charset="0"/>
                        </a:rPr>
                        <a:t>Open up operations</a:t>
                      </a:r>
                      <a:r>
                        <a:rPr lang="en-US" sz="1800" baseline="0" dirty="0">
                          <a:solidFill>
                            <a:srgbClr val="0070C0"/>
                          </a:solidFill>
                          <a:latin typeface="Univers LT 45 Light" panose="02000403030000020003" pitchFamily="2" charset="0"/>
                        </a:rPr>
                        <a:t> to scrutiny</a:t>
                      </a:r>
                      <a:endParaRPr lang="en-US" sz="1800" dirty="0">
                        <a:solidFill>
                          <a:srgbClr val="0070C0"/>
                        </a:solidFill>
                        <a:latin typeface="Univers LT 45 Light" panose="02000403030000020003" pitchFamily="2" charset="0"/>
                      </a:endParaRPr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rgbClr val="C00000"/>
                        </a:solidFill>
                        <a:latin typeface="Univers LT 45 Light" panose="02000403030000020003" pitchFamily="2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C00000"/>
                          </a:solidFill>
                          <a:latin typeface="Univers LT 45 Light" panose="02000403030000020003" pitchFamily="2" charset="0"/>
                        </a:rPr>
                        <a:t>Both parties prefer</a:t>
                      </a:r>
                      <a:r>
                        <a:rPr lang="en-US" sz="1800" baseline="0" dirty="0">
                          <a:solidFill>
                            <a:srgbClr val="C00000"/>
                          </a:solidFill>
                          <a:latin typeface="Univers LT 45 Light" panose="02000403030000020003" pitchFamily="2" charset="0"/>
                        </a:rPr>
                        <a:t> the work be undertaken behind the scenes</a:t>
                      </a:r>
                      <a:endParaRPr lang="en-US" sz="1800" dirty="0">
                        <a:solidFill>
                          <a:srgbClr val="C00000"/>
                        </a:solidFill>
                        <a:latin typeface="Univers LT 45 Light" panose="02000403030000020003" pitchFamily="2" charset="0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625367630"/>
                  </a:ext>
                </a:extLst>
              </a:tr>
            </a:tbl>
          </a:graphicData>
        </a:graphic>
      </p:graphicFrame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D387A88-24F8-B443-A5D1-FDB834890B15}"/>
              </a:ext>
            </a:extLst>
          </p:cNvPr>
          <p:cNvCxnSpPr/>
          <p:nvPr/>
        </p:nvCxnSpPr>
        <p:spPr>
          <a:xfrm>
            <a:off x="2084676" y="4434223"/>
            <a:ext cx="6280006" cy="364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ight Arrow 17">
            <a:extLst>
              <a:ext uri="{FF2B5EF4-FFF2-40B4-BE49-F238E27FC236}">
                <a16:creationId xmlns:a16="http://schemas.microsoft.com/office/drawing/2014/main" id="{B993EC6D-481C-4749-BD13-F73E35396862}"/>
              </a:ext>
            </a:extLst>
          </p:cNvPr>
          <p:cNvSpPr/>
          <p:nvPr/>
        </p:nvSpPr>
        <p:spPr>
          <a:xfrm>
            <a:off x="3179618" y="3033874"/>
            <a:ext cx="110836" cy="121227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>
              <a:solidFill>
                <a:srgbClr val="FFFFFF"/>
              </a:solidFill>
              <a:latin typeface="Univers LT 45 Light" panose="02000403030000020003" pitchFamily="2" charset="0"/>
            </a:endParaRP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0E22FE5A-E96B-7848-B6A4-8B29EC3E4FF7}"/>
              </a:ext>
            </a:extLst>
          </p:cNvPr>
          <p:cNvSpPr/>
          <p:nvPr/>
        </p:nvSpPr>
        <p:spPr>
          <a:xfrm>
            <a:off x="3186546" y="3882279"/>
            <a:ext cx="110836" cy="121227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>
              <a:solidFill>
                <a:srgbClr val="FFFFFF"/>
              </a:solidFill>
              <a:latin typeface="Univers LT 45 Light" panose="02000403030000020003" pitchFamily="2" charset="0"/>
            </a:endParaRP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B6FA7FF0-9CEC-E848-8470-F503973BEE72}"/>
              </a:ext>
            </a:extLst>
          </p:cNvPr>
          <p:cNvSpPr/>
          <p:nvPr/>
        </p:nvSpPr>
        <p:spPr>
          <a:xfrm>
            <a:off x="3179618" y="4800511"/>
            <a:ext cx="110836" cy="121227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>
              <a:solidFill>
                <a:srgbClr val="FFFFFF"/>
              </a:solidFill>
              <a:latin typeface="Univers LT 45 Light" panose="02000403030000020003" pitchFamily="2" charset="0"/>
            </a:endParaRP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2EEF0E46-BF17-314A-994C-B9988E764519}"/>
              </a:ext>
            </a:extLst>
          </p:cNvPr>
          <p:cNvSpPr/>
          <p:nvPr/>
        </p:nvSpPr>
        <p:spPr>
          <a:xfrm rot="5400000">
            <a:off x="3043273" y="5212935"/>
            <a:ext cx="397382" cy="537728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>
              <a:solidFill>
                <a:srgbClr val="FFFFFF"/>
              </a:solidFill>
              <a:latin typeface="Univers LT 45 Light" panose="02000403030000020003" pitchFamily="2" charset="0"/>
            </a:endParaRP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2D8C8ECF-D937-1242-838B-25E7CE6320BD}"/>
              </a:ext>
            </a:extLst>
          </p:cNvPr>
          <p:cNvSpPr/>
          <p:nvPr/>
        </p:nvSpPr>
        <p:spPr>
          <a:xfrm rot="5400000">
            <a:off x="6921406" y="5211110"/>
            <a:ext cx="393733" cy="537729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>
              <a:solidFill>
                <a:srgbClr val="FFFFFF"/>
              </a:solidFill>
              <a:latin typeface="Univers LT 45 Light" panose="0200040303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35421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95D4BE5-5FFD-434E-9D7D-FA04E4E1EC60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A58CAD63-6492-B949-B4EA-41705678E3D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648" y="1725772"/>
            <a:ext cx="7886700" cy="302879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b="1" dirty="0">
                <a:solidFill>
                  <a:schemeClr val="tx1"/>
                </a:solidFill>
              </a:rPr>
              <a:t>Vibe Check #2</a:t>
            </a:r>
          </a:p>
        </p:txBody>
      </p:sp>
      <p:sp>
        <p:nvSpPr>
          <p:cNvPr id="10" name="Line 7">
            <a:extLst>
              <a:ext uri="{FF2B5EF4-FFF2-40B4-BE49-F238E27FC236}">
                <a16:creationId xmlns:a16="http://schemas.microsoft.com/office/drawing/2014/main" id="{3A105589-9965-F244-A454-335ECED72902}"/>
              </a:ext>
            </a:extLst>
          </p:cNvPr>
          <p:cNvSpPr>
            <a:spLocks noChangeShapeType="1"/>
          </p:cNvSpPr>
          <p:nvPr/>
        </p:nvSpPr>
        <p:spPr bwMode="auto">
          <a:xfrm>
            <a:off x="463798" y="4664075"/>
            <a:ext cx="81788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399AE4-C030-D14F-864B-35560BCE5B4A}"/>
              </a:ext>
            </a:extLst>
          </p:cNvPr>
          <p:cNvSpPr txBox="1"/>
          <p:nvPr/>
        </p:nvSpPr>
        <p:spPr>
          <a:xfrm>
            <a:off x="4476998" y="4754564"/>
            <a:ext cx="435220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Univers LT 45 Light" panose="02000403030000020003" pitchFamily="2" charset="0"/>
              </a:rPr>
              <a:t>https://</a:t>
            </a:r>
            <a:r>
              <a:rPr lang="en-US" sz="2800" dirty="0" err="1">
                <a:latin typeface="Univers LT 45 Light" panose="02000403030000020003" pitchFamily="2" charset="0"/>
              </a:rPr>
              <a:t>bit.ly</a:t>
            </a:r>
            <a:r>
              <a:rPr lang="en-US" sz="2800" dirty="0">
                <a:latin typeface="Univers LT 45 Light" panose="02000403030000020003" pitchFamily="2" charset="0"/>
              </a:rPr>
              <a:t>/poms22vibe2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4F67BC-00C5-D944-B351-7C0F9994E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6297" y="1794956"/>
            <a:ext cx="2644055" cy="2644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0267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Good Luck!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807593"/>
            <a:ext cx="7886699" cy="3369369"/>
          </a:xfrm>
        </p:spPr>
        <p:txBody>
          <a:bodyPr>
            <a:normAutofit/>
          </a:bodyPr>
          <a:lstStyle/>
          <a:p>
            <a:r>
              <a:rPr lang="en-US" sz="2000" dirty="0"/>
              <a:t>Extended Office Hours:</a:t>
            </a:r>
          </a:p>
          <a:p>
            <a:pPr lvl="1"/>
            <a:r>
              <a:rPr lang="en-US" sz="2000" b="1" dirty="0"/>
              <a:t>Thursday 3-4pm at F598 (me)</a:t>
            </a:r>
          </a:p>
          <a:p>
            <a:pPr lvl="1"/>
            <a:r>
              <a:rPr lang="en-US" sz="2000" dirty="0"/>
              <a:t>Friday 2-3pm at Chou N455 (</a:t>
            </a:r>
            <a:r>
              <a:rPr lang="en-US" sz="2000" dirty="0" err="1"/>
              <a:t>Hansheng</a:t>
            </a:r>
            <a:r>
              <a:rPr lang="en-US" sz="2000" dirty="0"/>
              <a:t>)</a:t>
            </a:r>
          </a:p>
          <a:p>
            <a:pPr lvl="1"/>
            <a:r>
              <a:rPr lang="en-US" sz="2000" b="1" dirty="0"/>
              <a:t>Saturday 9-10pm on Zoom (me)</a:t>
            </a:r>
          </a:p>
          <a:p>
            <a:pPr lvl="1"/>
            <a:r>
              <a:rPr lang="en-US" sz="2000" b="1" dirty="0"/>
              <a:t>Sunday 7-9pm on Zoom (</a:t>
            </a:r>
            <a:r>
              <a:rPr lang="en-US" sz="2000" b="1" dirty="0" err="1"/>
              <a:t>Hansheng</a:t>
            </a:r>
            <a:r>
              <a:rPr lang="en-US" sz="2000" b="1" dirty="0"/>
              <a:t>)</a:t>
            </a:r>
          </a:p>
          <a:p>
            <a:pPr lvl="1"/>
            <a:endParaRPr lang="en-US" sz="2000" b="1" dirty="0"/>
          </a:p>
          <a:p>
            <a:r>
              <a:rPr lang="en-US" sz="2000" b="1" dirty="0"/>
              <a:t>HW3 due tonight 11:59pm </a:t>
            </a:r>
            <a:r>
              <a:rPr lang="en-US" sz="2000" dirty="0"/>
              <a:t>(Solution at Friday’s Discussion)</a:t>
            </a:r>
            <a:endParaRPr lang="en-US" sz="2000" b="1" dirty="0"/>
          </a:p>
          <a:p>
            <a:r>
              <a:rPr lang="en-US" sz="2000" b="1" dirty="0"/>
              <a:t>Submit Project Preferences + Pick Leader Friday 11:59pm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5" name="Picture 2" descr="https://uniquejpn.tokyo/wp-content/uploads/2019/06/E1348045352656_1.jpg">
            <a:extLst>
              <a:ext uri="{FF2B5EF4-FFF2-40B4-BE49-F238E27FC236}">
                <a16:creationId xmlns:a16="http://schemas.microsoft.com/office/drawing/2014/main" id="{65D54327-6668-4A46-9353-862650DCA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9526" y="365126"/>
            <a:ext cx="3663701" cy="2442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9750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764D3-DED2-AE4E-8D34-3371E517A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Keeping Operations </a:t>
            </a:r>
            <a:r>
              <a:rPr lang="en-US" b="1" dirty="0"/>
              <a:t>Out of Sight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1848E-1D0C-CA40-A840-34D59DF7E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622969-C7AA-7D4A-B518-5C7394BDA3E0}"/>
              </a:ext>
            </a:extLst>
          </p:cNvPr>
          <p:cNvSpPr txBox="1"/>
          <p:nvPr/>
        </p:nvSpPr>
        <p:spPr>
          <a:xfrm>
            <a:off x="5324918" y="5344596"/>
            <a:ext cx="3129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defRPr/>
            </a:pPr>
            <a:r>
              <a:rPr lang="en-US" sz="3600" b="1" dirty="0">
                <a:solidFill>
                  <a:srgbClr val="3481DB"/>
                </a:solidFill>
                <a:latin typeface="Univers LT 45 Light" panose="02000403030000020003" pitchFamily="2" charset="0"/>
              </a:rPr>
              <a:t>Customers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CED3D9-235F-2348-ADDD-40474FBC56CF}"/>
              </a:ext>
            </a:extLst>
          </p:cNvPr>
          <p:cNvSpPr txBox="1"/>
          <p:nvPr/>
        </p:nvSpPr>
        <p:spPr>
          <a:xfrm>
            <a:off x="831924" y="2391867"/>
            <a:ext cx="2722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defRPr/>
            </a:pPr>
            <a:r>
              <a:rPr lang="en-US" sz="3600" b="1" dirty="0">
                <a:solidFill>
                  <a:srgbClr val="EC1502"/>
                </a:solidFill>
                <a:latin typeface="Univers LT 45 Light" panose="02000403030000020003" pitchFamily="2" charset="0"/>
              </a:rPr>
              <a:t>Operations</a:t>
            </a:r>
            <a:endParaRPr lang="en-US" b="1" dirty="0">
              <a:solidFill>
                <a:srgbClr val="EC1502"/>
              </a:solidFill>
              <a:latin typeface="Univers LT 45 Light" panose="02000403030000020003" pitchFamily="2" charset="0"/>
            </a:endParaRPr>
          </a:p>
        </p:txBody>
      </p:sp>
      <p:pic>
        <p:nvPicPr>
          <p:cNvPr id="7" name="Picture 6" descr="The Sidelined">
            <a:extLst>
              <a:ext uri="{FF2B5EF4-FFF2-40B4-BE49-F238E27FC236}">
                <a16:creationId xmlns:a16="http://schemas.microsoft.com/office/drawing/2014/main" id="{8DB86C4F-A124-1743-9B00-B6E175530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E1E4E9"/>
              </a:clrFrom>
              <a:clrTo>
                <a:srgbClr val="E1E4E9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4301" y="2391867"/>
            <a:ext cx="5161550" cy="2905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2091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1261E-B8A6-264F-BE7D-C0BE77D00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Out of Sight </a:t>
            </a:r>
            <a:r>
              <a:rPr lang="en-US" dirty="0"/>
              <a:t>Advantages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B968B-7E9B-CF4A-B40C-049F08C9CD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Hide ”bad information”: scary, idle, variability, errors</a:t>
            </a:r>
          </a:p>
          <a:p>
            <a:r>
              <a:rPr lang="en-US" sz="2000" dirty="0"/>
              <a:t>Reduce variability</a:t>
            </a:r>
          </a:p>
          <a:p>
            <a:r>
              <a:rPr lang="en-US" sz="2000" dirty="0"/>
              <a:t>Improve efficiencies</a:t>
            </a:r>
          </a:p>
          <a:p>
            <a:r>
              <a:rPr lang="en-US" sz="2000" dirty="0"/>
              <a:t>Discourage complaints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BAC9B0-B67B-8747-8096-6F49631F2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4" descr="Airline Mechanics Speak Out on Pressure to Ignore Safety Issues |  TravelPulse">
            <a:extLst>
              <a:ext uri="{FF2B5EF4-FFF2-40B4-BE49-F238E27FC236}">
                <a16:creationId xmlns:a16="http://schemas.microsoft.com/office/drawing/2014/main" id="{0D2B521B-6BA4-574B-8D6F-F8E9FCD6CE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689406"/>
            <a:ext cx="3393206" cy="1912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Elon Musk Defies Lockdown Orders and Reopens Tesla&amp;amp;#39;s Factory | WIRED">
            <a:extLst>
              <a:ext uri="{FF2B5EF4-FFF2-40B4-BE49-F238E27FC236}">
                <a16:creationId xmlns:a16="http://schemas.microsoft.com/office/drawing/2014/main" id="{8AC1BA6A-0F88-DD43-A470-4313446C82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456" y="4186966"/>
            <a:ext cx="3339155" cy="2504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The world&amp;amp;#39;s first ATM was installed this week in 1967. Are its days  numbered? — Quartz">
            <a:extLst>
              <a:ext uri="{FF2B5EF4-FFF2-40B4-BE49-F238E27FC236}">
                <a16:creationId xmlns:a16="http://schemas.microsoft.com/office/drawing/2014/main" id="{4D90A54E-E76C-EA4B-96B8-CD9479A4C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750695"/>
            <a:ext cx="3339755" cy="1878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618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1261E-B8A6-264F-BE7D-C0BE77D00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Operational Transparency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B968B-7E9B-CF4A-B40C-049F08C9CD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 deliberate design of windows into and out of the organization’s operations to help customers and employees alike understand and appreciate the value being created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BAC9B0-B67B-8747-8096-6F49631F2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2052" name="Picture 4" descr="App Truthers Claim Domino&amp;amp;#39;s Lies About Who Makes Their Pizza">
            <a:extLst>
              <a:ext uri="{FF2B5EF4-FFF2-40B4-BE49-F238E27FC236}">
                <a16:creationId xmlns:a16="http://schemas.microsoft.com/office/drawing/2014/main" id="{4A986B9E-2931-7247-BDD4-7055A84F4B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6174" y="3084569"/>
            <a:ext cx="6870024" cy="3606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A3F6AED1-A9C4-1E44-90EE-1C49EDC966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287" y="3871779"/>
            <a:ext cx="1492500" cy="149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0185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C508B8-51CB-1C44-A68F-41A26E467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763" y="1227282"/>
            <a:ext cx="6961909" cy="2574636"/>
          </a:xfrm>
          <a:prstGeom prst="rect">
            <a:avLst/>
          </a:prstGeom>
        </p:spPr>
      </p:pic>
      <p:pic>
        <p:nvPicPr>
          <p:cNvPr id="6" name="Picture 8" descr="Help &amp;amp;amp; Support | KAYAK">
            <a:extLst>
              <a:ext uri="{FF2B5EF4-FFF2-40B4-BE49-F238E27FC236}">
                <a16:creationId xmlns:a16="http://schemas.microsoft.com/office/drawing/2014/main" id="{1ED5E7DA-E1C5-7B4C-A18C-7A28F9C76A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933" y="-101787"/>
            <a:ext cx="3204916" cy="1682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8D7B4D-D854-E94B-BDEE-33CC0728B2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490" y="3647041"/>
            <a:ext cx="6245475" cy="29678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591D8AC-0798-D247-A321-2E0F6256A4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2125" y="3632742"/>
            <a:ext cx="6560426" cy="313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06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0">
            <a:extLst>
              <a:ext uri="{FF2B5EF4-FFF2-40B4-BE49-F238E27FC236}">
                <a16:creationId xmlns:a16="http://schemas.microsoft.com/office/drawing/2014/main" id="{5D684730-DA59-4541-895A-57E1F1F8F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5853" y="836683"/>
            <a:ext cx="2903063" cy="5152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>
            <a:extLst>
              <a:ext uri="{FF2B5EF4-FFF2-40B4-BE49-F238E27FC236}">
                <a16:creationId xmlns:a16="http://schemas.microsoft.com/office/drawing/2014/main" id="{35902D6E-3F22-6949-AFB0-2795F3BCE7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057" y="868801"/>
            <a:ext cx="5176109" cy="5120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5740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1261E-B8A6-264F-BE7D-C0BE77D00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Transparency </a:t>
            </a:r>
            <a:r>
              <a:rPr lang="en-US" dirty="0"/>
              <a:t>Advantages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B968B-7E9B-CF4A-B40C-049F08C9CD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379965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For Customers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Build trust, confidence</a:t>
            </a:r>
          </a:p>
          <a:p>
            <a:pPr marL="0" indent="0">
              <a:buNone/>
            </a:pPr>
            <a:r>
              <a:rPr lang="en-US" sz="2000" dirty="0"/>
              <a:t>Humanize the process, more appreciative of service</a:t>
            </a:r>
          </a:p>
          <a:p>
            <a:pPr marL="0" indent="0">
              <a:buNone/>
            </a:pPr>
            <a:r>
              <a:rPr lang="en-US" sz="2000" dirty="0"/>
              <a:t>Less wait sensitive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BAC9B0-B67B-8747-8096-6F49631F2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66A4831-18C5-774A-872F-56A618A4D26E}"/>
              </a:ext>
            </a:extLst>
          </p:cNvPr>
          <p:cNvSpPr txBox="1">
            <a:spLocks/>
          </p:cNvSpPr>
          <p:nvPr/>
        </p:nvSpPr>
        <p:spPr>
          <a:xfrm>
            <a:off x="4795702" y="1825625"/>
            <a:ext cx="3799659" cy="4351338"/>
          </a:xfrm>
          <a:prstGeom prst="rect">
            <a:avLst/>
          </a:prstGeom>
        </p:spPr>
        <p:txBody>
          <a:bodyPr vert="horz" lIns="91440" tIns="18288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/>
              <a:t>For Employees</a:t>
            </a: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See customers benefitting from their efforts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Care more, exert greater effort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Greater monitoring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B02E364-751F-A54F-AB7C-BEA5C70FE666}"/>
              </a:ext>
            </a:extLst>
          </p:cNvPr>
          <p:cNvCxnSpPr/>
          <p:nvPr/>
        </p:nvCxnSpPr>
        <p:spPr>
          <a:xfrm>
            <a:off x="6400800" y="2847703"/>
            <a:ext cx="0" cy="58129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F9197CA-E2E2-B745-9921-6BBFFEA70B39}"/>
              </a:ext>
            </a:extLst>
          </p:cNvPr>
          <p:cNvCxnSpPr>
            <a:cxnSpLocks/>
          </p:cNvCxnSpPr>
          <p:nvPr/>
        </p:nvCxnSpPr>
        <p:spPr>
          <a:xfrm flipV="1">
            <a:off x="6400800" y="3840481"/>
            <a:ext cx="0" cy="6400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8612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38AC1-ADB3-3349-B592-7EF1B4EEB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Transparency</a:t>
            </a:r>
            <a:r>
              <a:rPr lang="en-US" dirty="0"/>
              <a:t>/Quality Ratings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9C13F-5567-044F-A18C-C1CD5188D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Univers LT 45 Light" panose="02000403030000020003" pitchFamily="2" charset="0"/>
              </a:rPr>
              <a:t>Value perceived by customer (food satisfaction rating 1-7 points)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80B9F8-E995-BB49-9750-CDD79DA86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5" name="Chart 333">
            <a:extLst>
              <a:ext uri="{FF2B5EF4-FFF2-40B4-BE49-F238E27FC236}">
                <a16:creationId xmlns:a16="http://schemas.microsoft.com/office/drawing/2014/main" id="{368BF34A-6D34-C648-9317-400FD114F3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5090850"/>
              </p:ext>
            </p:extLst>
          </p:nvPr>
        </p:nvGraphicFramePr>
        <p:xfrm>
          <a:off x="537328" y="2609147"/>
          <a:ext cx="7784183" cy="34732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Shape 334">
            <a:extLst>
              <a:ext uri="{FF2B5EF4-FFF2-40B4-BE49-F238E27FC236}">
                <a16:creationId xmlns:a16="http://schemas.microsoft.com/office/drawing/2014/main" id="{2AD630C0-7136-164D-B3EF-49E7A7B23EEE}"/>
              </a:ext>
            </a:extLst>
          </p:cNvPr>
          <p:cNvSpPr/>
          <p:nvPr/>
        </p:nvSpPr>
        <p:spPr>
          <a:xfrm flipV="1">
            <a:off x="1470466" y="4131944"/>
            <a:ext cx="6667223" cy="8242"/>
          </a:xfrm>
          <a:prstGeom prst="line">
            <a:avLst/>
          </a:prstGeom>
          <a:noFill/>
          <a:ln w="38100" cap="flat">
            <a:solidFill>
              <a:srgbClr val="000000"/>
            </a:solidFill>
            <a:custDash>
              <a:ds d="200000" sp="200000"/>
            </a:custDash>
            <a:miter lim="400000"/>
          </a:ln>
          <a:effectLst/>
        </p:spPr>
        <p:txBody>
          <a:bodyPr wrap="square" lIns="26789" tIns="26789" rIns="26789" bIns="26789" numCol="1" anchor="ctr">
            <a:noAutofit/>
          </a:bodyPr>
          <a:lstStyle/>
          <a:p>
            <a:pPr defTabSz="241093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633">
              <a:latin typeface="Univers LT 45 Light" panose="02000403030000020003" pitchFamily="2" charset="0"/>
            </a:endParaRPr>
          </a:p>
        </p:txBody>
      </p:sp>
      <p:sp>
        <p:nvSpPr>
          <p:cNvPr id="9" name="Shape 338">
            <a:extLst>
              <a:ext uri="{FF2B5EF4-FFF2-40B4-BE49-F238E27FC236}">
                <a16:creationId xmlns:a16="http://schemas.microsoft.com/office/drawing/2014/main" id="{8E5B8BC2-7E44-0040-AAFB-B64E5929B34B}"/>
              </a:ext>
            </a:extLst>
          </p:cNvPr>
          <p:cNvSpPr/>
          <p:nvPr/>
        </p:nvSpPr>
        <p:spPr>
          <a:xfrm>
            <a:off x="196644" y="1921888"/>
            <a:ext cx="8750712" cy="73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6789" tIns="26789" rIns="26789" bIns="26789" anchor="b"/>
          <a:lstStyle>
            <a:lvl1pPr algn="l">
              <a:defRPr b="1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 defTabSz="685800">
              <a:defRPr/>
            </a:pPr>
            <a:r>
              <a:rPr sz="2000" dirty="0">
                <a:solidFill>
                  <a:srgbClr val="000000"/>
                </a:solidFill>
                <a:latin typeface="Univers LT 45 Light" panose="02000403030000020003" pitchFamily="2" charset="0"/>
              </a:rPr>
              <a:t>Operational transparency for employees improves food quality ratings</a:t>
            </a:r>
          </a:p>
        </p:txBody>
      </p:sp>
    </p:spTree>
    <p:extLst>
      <p:ext uri="{BB962C8B-B14F-4D97-AF65-F5344CB8AC3E}">
        <p14:creationId xmlns:p14="http://schemas.microsoft.com/office/powerpoint/2010/main" val="1908002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5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250"/>
                                        <p:tgtEl>
                                          <p:spTgt spid="5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5">
                                            <p:graphicEl>
                                              <a:chart seriesIdx="0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250"/>
                                        <p:tgtEl>
                                          <p:spTgt spid="5">
                                            <p:graphicEl>
                                              <a:chart seriesIdx="0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5">
                                            <p:graphicEl>
                                              <a:chart seriesIdx="0" categoryIdx="2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250"/>
                                        <p:tgtEl>
                                          <p:spTgt spid="5">
                                            <p:graphicEl>
                                              <a:chart seriesIdx="0" categoryIdx="2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5">
                                            <p:graphicEl>
                                              <a:chart seriesIdx="0" categoryIdx="3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250"/>
                                        <p:tgtEl>
                                          <p:spTgt spid="5">
                                            <p:graphicEl>
                                              <a:chart seriesIdx="0" categoryIdx="3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"/>
                            </p:stCondLst>
                            <p:childTnLst>
                              <p:par>
                                <p:cTn id="33" presetID="9" presetClass="entr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Chart bld="categoryEl"/>
        </p:bldSub>
      </p:bldGraphic>
      <p:bldP spid="6" grpId="0" animBg="1"/>
      <p:bldP spid="9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492B18A-E411-8A4C-B318-5581EA585049}"/>
              </a:ext>
            </a:extLst>
          </p:cNvPr>
          <p:cNvSpPr/>
          <p:nvPr/>
        </p:nvSpPr>
        <p:spPr>
          <a:xfrm>
            <a:off x="422031" y="6060831"/>
            <a:ext cx="2309446" cy="6305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A38AC1-ADB3-3349-B592-7EF1B4EEB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Transparency</a:t>
            </a:r>
            <a:r>
              <a:rPr lang="en-US" dirty="0"/>
              <a:t>/Employees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9C13F-5567-044F-A18C-C1CD5188D0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361" y="1825625"/>
            <a:ext cx="874981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Univers LT 45 Light" panose="02000403030000020003" pitchFamily="2" charset="0"/>
              </a:rPr>
              <a:t>Employees also work faster, and customers perceive service to be better...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80B9F8-E995-BB49-9750-CDD79DA86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10" name="Chart 343">
            <a:extLst>
              <a:ext uri="{FF2B5EF4-FFF2-40B4-BE49-F238E27FC236}">
                <a16:creationId xmlns:a16="http://schemas.microsoft.com/office/drawing/2014/main" id="{41C57BFD-3883-924C-A222-CEB5828E02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0961957"/>
              </p:ext>
            </p:extLst>
          </p:nvPr>
        </p:nvGraphicFramePr>
        <p:xfrm>
          <a:off x="-233623" y="2756379"/>
          <a:ext cx="7475617" cy="35698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Chart 344">
            <a:extLst>
              <a:ext uri="{FF2B5EF4-FFF2-40B4-BE49-F238E27FC236}">
                <a16:creationId xmlns:a16="http://schemas.microsoft.com/office/drawing/2014/main" id="{0C8FE50F-293B-F047-B5F1-53D3433EDDC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59851626"/>
              </p:ext>
            </p:extLst>
          </p:nvPr>
        </p:nvGraphicFramePr>
        <p:xfrm>
          <a:off x="4015510" y="2919167"/>
          <a:ext cx="4199642" cy="34047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0C27C9BC-F301-6341-B6D9-817F2E937DD8}"/>
              </a:ext>
            </a:extLst>
          </p:cNvPr>
          <p:cNvSpPr txBox="1"/>
          <p:nvPr/>
        </p:nvSpPr>
        <p:spPr>
          <a:xfrm>
            <a:off x="4696517" y="2411017"/>
            <a:ext cx="4079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Univers LT 45 Light" panose="02000403030000020003" pitchFamily="2" charset="0"/>
              </a:rPr>
              <a:t>Value Perceived by Customer: Food Satisfaction Rating (1-7 point scale)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E40497-A6DF-B642-8F57-F4FE55998082}"/>
              </a:ext>
            </a:extLst>
          </p:cNvPr>
          <p:cNvSpPr txBox="1"/>
          <p:nvPr/>
        </p:nvSpPr>
        <p:spPr>
          <a:xfrm>
            <a:off x="1186878" y="2525317"/>
            <a:ext cx="1957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Univers LT 45 Light" panose="02000403030000020003" pitchFamily="2" charset="0"/>
              </a:rPr>
              <a:t>Service Time </a:t>
            </a:r>
          </a:p>
          <a:p>
            <a:pPr algn="ctr"/>
            <a:r>
              <a:rPr lang="en-US" b="1" dirty="0">
                <a:latin typeface="Univers LT 45 Light" panose="02000403030000020003" pitchFamily="2" charset="0"/>
              </a:rPr>
              <a:t>(seconds)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23AEB8-CB6D-9E41-912A-3277E383470F}"/>
              </a:ext>
            </a:extLst>
          </p:cNvPr>
          <p:cNvSpPr txBox="1"/>
          <p:nvPr/>
        </p:nvSpPr>
        <p:spPr>
          <a:xfrm>
            <a:off x="2165499" y="5891865"/>
            <a:ext cx="1850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Univers LT 45 Light" panose="02000403030000020003" pitchFamily="2" charset="0"/>
              </a:rPr>
              <a:t>Reciprocal transparency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24D3E29-5EE9-2649-8FB4-1A0C355A1954}"/>
              </a:ext>
            </a:extLst>
          </p:cNvPr>
          <p:cNvSpPr txBox="1"/>
          <p:nvPr/>
        </p:nvSpPr>
        <p:spPr>
          <a:xfrm>
            <a:off x="1240495" y="5886563"/>
            <a:ext cx="781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Univers LT 45 Light" panose="02000403030000020003" pitchFamily="2" charset="0"/>
              </a:rPr>
              <a:t>Blind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AA0325F-3EC7-D548-874F-943F3A5E33E6}"/>
              </a:ext>
            </a:extLst>
          </p:cNvPr>
          <p:cNvCxnSpPr/>
          <p:nvPr/>
        </p:nvCxnSpPr>
        <p:spPr>
          <a:xfrm>
            <a:off x="547134" y="5840634"/>
            <a:ext cx="3217127" cy="557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C8C4657-AC08-484C-91B8-B6015A80FAEA}"/>
              </a:ext>
            </a:extLst>
          </p:cNvPr>
          <p:cNvCxnSpPr/>
          <p:nvPr/>
        </p:nvCxnSpPr>
        <p:spPr>
          <a:xfrm>
            <a:off x="5440824" y="5841813"/>
            <a:ext cx="3217127" cy="557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3C66B37-DBD0-8249-B3FC-8E6D5FE777D3}"/>
              </a:ext>
            </a:extLst>
          </p:cNvPr>
          <p:cNvSpPr txBox="1"/>
          <p:nvPr/>
        </p:nvSpPr>
        <p:spPr>
          <a:xfrm>
            <a:off x="6606702" y="5893043"/>
            <a:ext cx="1850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Univers LT 45 Light" panose="02000403030000020003" pitchFamily="2" charset="0"/>
              </a:rPr>
              <a:t>Reciprocal transparency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3A7E75B-9586-B444-B04A-D1E8B45C34CD}"/>
              </a:ext>
            </a:extLst>
          </p:cNvPr>
          <p:cNvSpPr txBox="1"/>
          <p:nvPr/>
        </p:nvSpPr>
        <p:spPr>
          <a:xfrm>
            <a:off x="5681699" y="5887741"/>
            <a:ext cx="781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Univers LT 45 Light" panose="02000403030000020003" pitchFamily="2" charset="0"/>
              </a:rPr>
              <a:t>Blind</a:t>
            </a:r>
          </a:p>
        </p:txBody>
      </p:sp>
    </p:spTree>
    <p:extLst>
      <p:ext uri="{BB962C8B-B14F-4D97-AF65-F5344CB8AC3E}">
        <p14:creationId xmlns:p14="http://schemas.microsoft.com/office/powerpoint/2010/main" val="4271183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0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0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0">
                                            <p:graphicEl>
                                              <a:chart seriesIdx="1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0">
                                            <p:graphicEl>
                                              <a:chart seriesIdx="1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 uiExpand="1">
        <p:bldSub>
          <a:bldChart bld="categoryEl"/>
        </p:bldSub>
      </p:bldGraphic>
      <p:bldP spid="13" grpId="0"/>
      <p:bldP spid="14" grpId="0"/>
      <p:bldP spid="15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24401</TotalTime>
  <Words>723</Words>
  <Application>Microsoft Macintosh PowerPoint</Application>
  <PresentationFormat>On-screen Show (4:3)</PresentationFormat>
  <Paragraphs>170</Paragraphs>
  <Slides>19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Helvetica Neue</vt:lpstr>
      <vt:lpstr>Times New Roman</vt:lpstr>
      <vt:lpstr>Univers LT 45 Light</vt:lpstr>
      <vt:lpstr>Office Theme</vt:lpstr>
      <vt:lpstr>UGBA 141 Production and Operations Management</vt:lpstr>
      <vt:lpstr>Keeping Operations Out of Sight</vt:lpstr>
      <vt:lpstr>Out of Sight Advantages</vt:lpstr>
      <vt:lpstr>Operational Transparency</vt:lpstr>
      <vt:lpstr>PowerPoint Presentation</vt:lpstr>
      <vt:lpstr>PowerPoint Presentation</vt:lpstr>
      <vt:lpstr>Transparency Advantages</vt:lpstr>
      <vt:lpstr>Transparency/Quality Ratings</vt:lpstr>
      <vt:lpstr>Transparency/Employees</vt:lpstr>
      <vt:lpstr>Case: Tessei</vt:lpstr>
      <vt:lpstr>Tessei Cleaning the Shinkansen</vt:lpstr>
      <vt:lpstr>Tessei Operational Challenges</vt:lpstr>
      <vt:lpstr>Learning from Disneyland</vt:lpstr>
      <vt:lpstr>Tessei Recommendations</vt:lpstr>
      <vt:lpstr>Tessei Addressing Challenges</vt:lpstr>
      <vt:lpstr>Operational Transparency</vt:lpstr>
      <vt:lpstr>Transparency Summary</vt:lpstr>
      <vt:lpstr>Vibe Check #2</vt:lpstr>
      <vt:lpstr>Good Luck!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Sinchaisri, Park</cp:lastModifiedBy>
  <cp:revision>1095</cp:revision>
  <dcterms:created xsi:type="dcterms:W3CDTF">2017-02-28T00:13:09Z</dcterms:created>
  <dcterms:modified xsi:type="dcterms:W3CDTF">2022-03-02T23:38:23Z</dcterms:modified>
</cp:coreProperties>
</file>

<file path=docProps/thumbnail.jpeg>
</file>